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59" r:id="rId5"/>
    <p:sldId id="262" r:id="rId6"/>
    <p:sldId id="261" r:id="rId7"/>
    <p:sldId id="263" r:id="rId8"/>
    <p:sldId id="264" r:id="rId9"/>
    <p:sldId id="265" r:id="rId10"/>
    <p:sldId id="266" r:id="rId11"/>
    <p:sldId id="267" r:id="rId12"/>
    <p:sldId id="268" r:id="rId13"/>
    <p:sldId id="271" r:id="rId14"/>
    <p:sldId id="272" r:id="rId15"/>
    <p:sldId id="273" r:id="rId16"/>
    <p:sldId id="274" r:id="rId17"/>
    <p:sldId id="275" r:id="rId18"/>
    <p:sldId id="276" r:id="rId19"/>
    <p:sldId id="277" r:id="rId20"/>
    <p:sldId id="278"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E1ED8-0B20-4ABB-A276-769EE445D211}" type="datetimeFigureOut">
              <a:rPr lang="en-US" smtClean="0"/>
              <a:t>8/7/2018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A07F0-EACB-4227-89C0-2992240A899F}" type="slidenum">
              <a:rPr lang="en-US" smtClean="0"/>
              <a:t>‹#›</a:t>
            </a:fld>
            <a:endParaRPr lang="en-US"/>
          </a:p>
        </p:txBody>
      </p:sp>
    </p:spTree>
    <p:extLst>
      <p:ext uri="{BB962C8B-B14F-4D97-AF65-F5344CB8AC3E}">
        <p14:creationId xmlns:p14="http://schemas.microsoft.com/office/powerpoint/2010/main" val="311287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this problem using</a:t>
            </a:r>
            <a:r>
              <a:rPr lang="en-US" baseline="0" dirty="0" smtClean="0"/>
              <a:t> different system</a:t>
            </a:r>
            <a:endParaRPr lang="en-US" dirty="0"/>
          </a:p>
        </p:txBody>
      </p:sp>
      <p:sp>
        <p:nvSpPr>
          <p:cNvPr id="4" name="Slide Number Placeholder 3"/>
          <p:cNvSpPr>
            <a:spLocks noGrp="1"/>
          </p:cNvSpPr>
          <p:nvPr>
            <p:ph type="sldNum" sz="quarter" idx="10"/>
          </p:nvPr>
        </p:nvSpPr>
        <p:spPr/>
        <p:txBody>
          <a:bodyPr/>
          <a:lstStyle/>
          <a:p>
            <a:fld id="{A21DFF39-8FA5-46E1-A449-C1438ABA1176}" type="slidenum">
              <a:rPr lang="en-US" smtClean="0"/>
              <a:t>5</a:t>
            </a:fld>
            <a:endParaRPr lang="en-US"/>
          </a:p>
        </p:txBody>
      </p:sp>
    </p:spTree>
    <p:extLst>
      <p:ext uri="{BB962C8B-B14F-4D97-AF65-F5344CB8AC3E}">
        <p14:creationId xmlns:p14="http://schemas.microsoft.com/office/powerpoint/2010/main" val="248108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DFF39-8FA5-46E1-A449-C1438ABA1176}" type="slidenum">
              <a:rPr lang="en-US" smtClean="0"/>
              <a:t>9</a:t>
            </a:fld>
            <a:endParaRPr lang="en-US"/>
          </a:p>
        </p:txBody>
      </p:sp>
    </p:spTree>
    <p:extLst>
      <p:ext uri="{BB962C8B-B14F-4D97-AF65-F5344CB8AC3E}">
        <p14:creationId xmlns:p14="http://schemas.microsoft.com/office/powerpoint/2010/main" val="32435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A9395-D3DE-49DB-9152-6FFBAC74630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256902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A9395-D3DE-49DB-9152-6FFBAC74630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221764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A9395-D3DE-49DB-9152-6FFBAC74630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325184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A9395-D3DE-49DB-9152-6FFBAC74630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4527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A9395-D3DE-49DB-9152-6FFBAC74630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333880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A9395-D3DE-49DB-9152-6FFBAC746303}"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371503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A9395-D3DE-49DB-9152-6FFBAC746303}"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246360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A9395-D3DE-49DB-9152-6FFBAC746303}"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196893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A9395-D3DE-49DB-9152-6FFBAC746303}"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186410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A9395-D3DE-49DB-9152-6FFBAC746303}"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206266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A9395-D3DE-49DB-9152-6FFBAC746303}"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01B4-AB75-45E3-A865-B6C70E53A715}" type="slidenum">
              <a:rPr lang="en-US" smtClean="0"/>
              <a:t>‹#›</a:t>
            </a:fld>
            <a:endParaRPr lang="en-US"/>
          </a:p>
        </p:txBody>
      </p:sp>
    </p:spTree>
    <p:extLst>
      <p:ext uri="{BB962C8B-B14F-4D97-AF65-F5344CB8AC3E}">
        <p14:creationId xmlns:p14="http://schemas.microsoft.com/office/powerpoint/2010/main" val="132599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A9395-D3DE-49DB-9152-6FFBAC746303}" type="datetimeFigureOut">
              <a:rPr lang="en-US" smtClean="0"/>
              <a:t>8/7/2018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801B4-AB75-45E3-A865-B6C70E53A715}" type="slidenum">
              <a:rPr lang="en-US" smtClean="0"/>
              <a:t>‹#›</a:t>
            </a:fld>
            <a:endParaRPr lang="en-US"/>
          </a:p>
        </p:txBody>
      </p:sp>
    </p:spTree>
    <p:extLst>
      <p:ext uri="{BB962C8B-B14F-4D97-AF65-F5344CB8AC3E}">
        <p14:creationId xmlns:p14="http://schemas.microsoft.com/office/powerpoint/2010/main" val="301734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28.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sz="2800" b="1" dirty="0">
                <a:solidFill>
                  <a:srgbClr val="FF0000"/>
                </a:solidFill>
              </a:rPr>
              <a:t>Modified Kinetic Theory for the Flow of Dense Particulate Mixtures and Granular Materials</a:t>
            </a:r>
            <a:endParaRPr lang="en-US" sz="3200" dirty="0">
              <a:solidFill>
                <a:srgbClr val="FF0000"/>
              </a:solidFill>
            </a:endParaRPr>
          </a:p>
        </p:txBody>
      </p:sp>
      <p:sp>
        <p:nvSpPr>
          <p:cNvPr id="3" name="Subtitle 2"/>
          <p:cNvSpPr>
            <a:spLocks noGrp="1"/>
          </p:cNvSpPr>
          <p:nvPr>
            <p:ph type="subTitle" idx="1"/>
          </p:nvPr>
        </p:nvSpPr>
        <p:spPr>
          <a:xfrm>
            <a:off x="609600" y="2895600"/>
            <a:ext cx="8305800" cy="2362200"/>
          </a:xfrm>
        </p:spPr>
        <p:txBody>
          <a:bodyPr>
            <a:normAutofit/>
          </a:bodyPr>
          <a:lstStyle/>
          <a:p>
            <a:r>
              <a:rPr lang="en-US" sz="2400" b="1" dirty="0" err="1" smtClean="0">
                <a:solidFill>
                  <a:srgbClr val="7030A0"/>
                </a:solidFill>
              </a:rPr>
              <a:t>Yifei</a:t>
            </a:r>
            <a:r>
              <a:rPr lang="en-US" sz="2400" b="1" dirty="0" smtClean="0">
                <a:solidFill>
                  <a:srgbClr val="7030A0"/>
                </a:solidFill>
              </a:rPr>
              <a:t> </a:t>
            </a:r>
            <a:r>
              <a:rPr lang="en-US" sz="2400" b="1" dirty="0" err="1">
                <a:solidFill>
                  <a:srgbClr val="7030A0"/>
                </a:solidFill>
              </a:rPr>
              <a:t>Duan</a:t>
            </a:r>
            <a:r>
              <a:rPr lang="en-US" sz="2400" b="1" dirty="0">
                <a:solidFill>
                  <a:srgbClr val="7030A0"/>
                </a:solidFill>
              </a:rPr>
              <a:t>,</a:t>
            </a:r>
            <a:r>
              <a:rPr lang="en-US" sz="2400" b="1" baseline="30000" dirty="0">
                <a:solidFill>
                  <a:srgbClr val="7030A0"/>
                </a:solidFill>
              </a:rPr>
              <a:t> </a:t>
            </a:r>
            <a:r>
              <a:rPr lang="en-US" sz="2400" b="1" baseline="30000" dirty="0" smtClean="0">
                <a:solidFill>
                  <a:srgbClr val="7030A0"/>
                </a:solidFill>
              </a:rPr>
              <a:t>1</a:t>
            </a:r>
            <a:r>
              <a:rPr lang="en-US" sz="2400" b="1" dirty="0" smtClean="0">
                <a:solidFill>
                  <a:srgbClr val="7030A0"/>
                </a:solidFill>
              </a:rPr>
              <a:t> </a:t>
            </a:r>
            <a:r>
              <a:rPr lang="en-US" sz="2400" b="1" dirty="0" err="1">
                <a:solidFill>
                  <a:srgbClr val="7030A0"/>
                </a:solidFill>
              </a:rPr>
              <a:t>Zhi</a:t>
            </a:r>
            <a:r>
              <a:rPr lang="en-US" sz="2400" b="1" dirty="0">
                <a:solidFill>
                  <a:srgbClr val="7030A0"/>
                </a:solidFill>
              </a:rPr>
              <a:t>-Gang </a:t>
            </a:r>
            <a:r>
              <a:rPr lang="en-US" sz="2400" b="1" dirty="0" smtClean="0">
                <a:solidFill>
                  <a:srgbClr val="7030A0"/>
                </a:solidFill>
              </a:rPr>
              <a:t>Feng,</a:t>
            </a:r>
            <a:r>
              <a:rPr lang="en-US" sz="2400" b="1" baseline="30000" dirty="0" smtClean="0">
                <a:solidFill>
                  <a:srgbClr val="7030A0"/>
                </a:solidFill>
              </a:rPr>
              <a:t>1 </a:t>
            </a:r>
            <a:r>
              <a:rPr lang="en-US" sz="2400" b="1" dirty="0" smtClean="0">
                <a:solidFill>
                  <a:srgbClr val="7030A0"/>
                </a:solidFill>
              </a:rPr>
              <a:t>and </a:t>
            </a:r>
            <a:r>
              <a:rPr lang="en-US" sz="2400" b="1" dirty="0" err="1" smtClean="0">
                <a:solidFill>
                  <a:srgbClr val="7030A0"/>
                </a:solidFill>
              </a:rPr>
              <a:t>Efstathios</a:t>
            </a:r>
            <a:r>
              <a:rPr lang="en-US" sz="2400" b="1" dirty="0" smtClean="0">
                <a:solidFill>
                  <a:srgbClr val="7030A0"/>
                </a:solidFill>
              </a:rPr>
              <a:t> </a:t>
            </a:r>
            <a:r>
              <a:rPr lang="en-US" sz="2400" b="1" dirty="0">
                <a:solidFill>
                  <a:srgbClr val="7030A0"/>
                </a:solidFill>
              </a:rPr>
              <a:t>E. </a:t>
            </a:r>
            <a:r>
              <a:rPr lang="en-US" sz="2400" b="1" dirty="0" smtClean="0">
                <a:solidFill>
                  <a:srgbClr val="7030A0"/>
                </a:solidFill>
              </a:rPr>
              <a:t>Michaelides</a:t>
            </a:r>
            <a:r>
              <a:rPr lang="en-US" sz="2400" b="1" baseline="30000" dirty="0" smtClean="0">
                <a:solidFill>
                  <a:srgbClr val="7030A0"/>
                </a:solidFill>
              </a:rPr>
              <a:t>2</a:t>
            </a:r>
            <a:endParaRPr lang="en-US" sz="2400" b="1" dirty="0">
              <a:solidFill>
                <a:srgbClr val="7030A0"/>
              </a:solidFill>
            </a:endParaRPr>
          </a:p>
          <a:p>
            <a:r>
              <a:rPr lang="en-US" sz="2400" b="1" baseline="30000" dirty="0" smtClean="0">
                <a:solidFill>
                  <a:srgbClr val="7030A0"/>
                </a:solidFill>
              </a:rPr>
              <a:t>1</a:t>
            </a:r>
            <a:r>
              <a:rPr lang="en-US" sz="2400" b="1" dirty="0">
                <a:solidFill>
                  <a:srgbClr val="7030A0"/>
                </a:solidFill>
              </a:rPr>
              <a:t> Mechanical Engineering, UTSA, San Antonio, USA</a:t>
            </a:r>
            <a:br>
              <a:rPr lang="en-US" sz="2400" b="1" dirty="0">
                <a:solidFill>
                  <a:srgbClr val="7030A0"/>
                </a:solidFill>
              </a:rPr>
            </a:br>
            <a:r>
              <a:rPr lang="en-US" sz="2400" b="1" baseline="30000" dirty="0">
                <a:solidFill>
                  <a:srgbClr val="7030A0"/>
                </a:solidFill>
              </a:rPr>
              <a:t>2</a:t>
            </a:r>
            <a:r>
              <a:rPr lang="en-US" sz="2400" b="1" dirty="0">
                <a:solidFill>
                  <a:srgbClr val="7030A0"/>
                </a:solidFill>
              </a:rPr>
              <a:t> Engineering, TCU, Fort Worth, </a:t>
            </a:r>
            <a:r>
              <a:rPr lang="en-US" sz="2400" b="1" dirty="0" smtClean="0">
                <a:solidFill>
                  <a:srgbClr val="7030A0"/>
                </a:solidFill>
              </a:rPr>
              <a:t>USA</a:t>
            </a:r>
            <a:endParaRPr lang="en-US" sz="2400" b="1" dirty="0">
              <a:solidFill>
                <a:srgbClr val="7030A0"/>
              </a:solidFill>
            </a:endParaRPr>
          </a:p>
          <a:p>
            <a:endParaRPr lang="en-US" sz="2400" dirty="0"/>
          </a:p>
        </p:txBody>
      </p:sp>
    </p:spTree>
    <p:extLst>
      <p:ext uri="{BB962C8B-B14F-4D97-AF65-F5344CB8AC3E}">
        <p14:creationId xmlns:p14="http://schemas.microsoft.com/office/powerpoint/2010/main" val="371075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Modified Kinetic Theory applied to Plane Shear Flow</a:t>
            </a:r>
            <a:endParaRPr lang="en-US" sz="2400" b="1" dirty="0">
              <a:solidFill>
                <a:srgbClr val="FF0000"/>
              </a:solidFill>
            </a:endParaRPr>
          </a:p>
        </p:txBody>
      </p:sp>
      <p:pic>
        <p:nvPicPr>
          <p:cNvPr id="3" name="Picture 2" descr="sch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69" y="645723"/>
            <a:ext cx="2655570" cy="210693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276509" y="668997"/>
            <a:ext cx="2761615" cy="217297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75124" y="1002959"/>
                <a:ext cx="3067829" cy="1331134"/>
              </a:xfrm>
              <a:prstGeom prst="rect">
                <a:avLst/>
              </a:prstGeom>
            </p:spPr>
            <p:txBody>
              <a:bodyPr wrap="square">
                <a:spAutoFit/>
              </a:bodyPr>
              <a:lstStyle/>
              <a:p>
                <a:pPr>
                  <a:lnSpc>
                    <a:spcPct val="115000"/>
                  </a:lnSpc>
                </a:pPr>
                <a:r>
                  <a:rPr lang="en-US" sz="1400" dirty="0">
                    <a:ea typeface="MS Mincho"/>
                    <a:cs typeface="Times New Roman" panose="02020603050405020304" pitchFamily="18" charset="0"/>
                  </a:rPr>
                  <a:t>d</a:t>
                </a:r>
                <a:r>
                  <a:rPr lang="en-US" sz="1400" dirty="0" smtClean="0">
                    <a:ea typeface="MS Mincho"/>
                    <a:cs typeface="Times New Roman" panose="02020603050405020304" pitchFamily="18" charset="0"/>
                  </a:rPr>
                  <a:t>=0.8 </a:t>
                </a:r>
                <a:r>
                  <a:rPr lang="en-US" sz="1400" dirty="0">
                    <a:ea typeface="MS Mincho"/>
                    <a:cs typeface="Times New Roman" panose="02020603050405020304" pitchFamily="18" charset="0"/>
                  </a:rPr>
                  <a:t>cm </a:t>
                </a:r>
              </a:p>
              <a:p>
                <a:pPr>
                  <a:lnSpc>
                    <a:spcPct val="115000"/>
                  </a:lnSpc>
                </a:pPr>
                <a:r>
                  <a:rPr lang="el-GR" sz="1400" dirty="0" smtClean="0">
                    <a:effectLst/>
                    <a:ea typeface="MS Mincho"/>
                    <a:cs typeface="Times New Roman" panose="02020603050405020304" pitchFamily="18" charset="0"/>
                  </a:rPr>
                  <a:t>ρ</a:t>
                </a:r>
                <a:r>
                  <a:rPr lang="en-US" sz="1400" dirty="0" smtClean="0">
                    <a:effectLst/>
                    <a:ea typeface="MS Mincho"/>
                    <a:cs typeface="Times New Roman" panose="02020603050405020304" pitchFamily="18" charset="0"/>
                  </a:rPr>
                  <a:t>=2.7 </a:t>
                </a:r>
                <a14:m>
                  <m:oMath xmlns:m="http://schemas.openxmlformats.org/officeDocument/2006/math">
                    <m:r>
                      <a:rPr lang="en-US" sz="1400" i="1">
                        <a:effectLst/>
                        <a:latin typeface="Cambria Math" panose="02040503050406030204" pitchFamily="18" charset="0"/>
                        <a:ea typeface="MS Mincho"/>
                        <a:cs typeface="Times New Roman" panose="02020603050405020304" pitchFamily="18" charset="0"/>
                      </a:rPr>
                      <m:t>𝑔</m:t>
                    </m:r>
                    <m:r>
                      <a:rPr lang="en-US" sz="1400" i="1">
                        <a:effectLst/>
                        <a:latin typeface="Cambria Math" panose="02040503050406030204" pitchFamily="18" charset="0"/>
                        <a:ea typeface="MS Mincho"/>
                        <a:cs typeface="Times New Roman" panose="02020603050405020304" pitchFamily="18" charset="0"/>
                      </a:rPr>
                      <m:t>/</m:t>
                    </m:r>
                    <m:r>
                      <a:rPr lang="en-US" sz="1400" i="1">
                        <a:effectLst/>
                        <a:latin typeface="Cambria Math" panose="02040503050406030204" pitchFamily="18" charset="0"/>
                        <a:ea typeface="MS Mincho"/>
                        <a:cs typeface="Times New Roman" panose="02020603050405020304" pitchFamily="18" charset="0"/>
                      </a:rPr>
                      <m:t>𝑐</m:t>
                    </m:r>
                    <m:sSup>
                      <m:sSupPr>
                        <m:ctrlPr>
                          <a:rPr lang="en-US" sz="1400" i="1">
                            <a:effectLst/>
                            <a:latin typeface="Cambria Math"/>
                            <a:ea typeface="MS Mincho"/>
                            <a:cs typeface="Times New Roman" panose="02020603050405020304" pitchFamily="18" charset="0"/>
                          </a:rPr>
                        </m:ctrlPr>
                      </m:sSupPr>
                      <m:e>
                        <m:r>
                          <a:rPr lang="en-US" sz="1400" i="1">
                            <a:effectLst/>
                            <a:latin typeface="Cambria Math" panose="02040503050406030204" pitchFamily="18" charset="0"/>
                            <a:ea typeface="MS Mincho"/>
                            <a:cs typeface="Times New Roman" panose="02020603050405020304" pitchFamily="18" charset="0"/>
                          </a:rPr>
                          <m:t>𝑚</m:t>
                        </m:r>
                      </m:e>
                      <m:sup>
                        <m:r>
                          <a:rPr lang="en-US" sz="1400" i="1">
                            <a:effectLst/>
                            <a:latin typeface="Cambria Math" panose="02040503050406030204" pitchFamily="18" charset="0"/>
                            <a:ea typeface="MS Mincho"/>
                            <a:cs typeface="Times New Roman" panose="02020603050405020304" pitchFamily="18" charset="0"/>
                          </a:rPr>
                          <m:t>3</m:t>
                        </m:r>
                      </m:sup>
                    </m:sSup>
                  </m:oMath>
                </a14:m>
                <a:endParaRPr lang="en-US" sz="1400" dirty="0">
                  <a:effectLst/>
                  <a:ea typeface="MS Mincho"/>
                  <a:cs typeface="Times New Roman" panose="02020603050405020304" pitchFamily="18" charset="0"/>
                </a:endParaRPr>
              </a:p>
              <a:p>
                <a:pPr>
                  <a:lnSpc>
                    <a:spcPct val="115000"/>
                  </a:lnSpc>
                </a:pPr>
                <a:r>
                  <a:rPr lang="en-US" sz="1400" dirty="0">
                    <a:effectLst/>
                    <a:ea typeface="MS Mincho"/>
                    <a:cs typeface="Times New Roman" panose="02020603050405020304" pitchFamily="18" charset="0"/>
                  </a:rPr>
                  <a:t>e=0.9</a:t>
                </a:r>
              </a:p>
              <a:p>
                <a:pPr>
                  <a:lnSpc>
                    <a:spcPct val="115000"/>
                  </a:lnSpc>
                </a:pPr>
                <a:r>
                  <a:rPr lang="en-US" sz="1400" dirty="0">
                    <a:effectLst/>
                    <a:ea typeface="MS Mincho"/>
                    <a:cs typeface="Times New Roman" panose="02020603050405020304" pitchFamily="18" charset="0"/>
                  </a:rPr>
                  <a:t>L x H x W=20 cm x 20 cm x 10 cm</a:t>
                </a:r>
              </a:p>
              <a:p>
                <a:pPr>
                  <a:lnSpc>
                    <a:spcPct val="115000"/>
                  </a:lnSpc>
                </a:pPr>
                <a:r>
                  <a:rPr lang="en-US" sz="1400" dirty="0">
                    <a:effectLst/>
                    <a:ea typeface="MS Mincho"/>
                    <a:cs typeface="Times New Roman" panose="02020603050405020304" pitchFamily="18" charset="0"/>
                  </a:rPr>
                  <a:t>U=20 cm/s</a:t>
                </a:r>
              </a:p>
            </p:txBody>
          </p:sp>
        </mc:Choice>
        <mc:Fallback xmlns="">
          <p:sp>
            <p:nvSpPr>
              <p:cNvPr id="5" name="Rectangle 4"/>
              <p:cNvSpPr>
                <a:spLocks noRot="1" noChangeAspect="1" noMove="1" noResize="1" noEditPoints="1" noAdjustHandles="1" noChangeArrowheads="1" noChangeShapeType="1" noTextEdit="1"/>
              </p:cNvSpPr>
              <p:nvPr/>
            </p:nvSpPr>
            <p:spPr>
              <a:xfrm>
                <a:off x="6275124" y="1002959"/>
                <a:ext cx="3067829" cy="1331134"/>
              </a:xfrm>
              <a:prstGeom prst="rect">
                <a:avLst/>
              </a:prstGeom>
              <a:blipFill rotWithShape="1">
                <a:blip r:embed="rId4"/>
                <a:stretch>
                  <a:fillRect l="-397" b="-2752"/>
                </a:stretch>
              </a:blipFill>
            </p:spPr>
            <p:txBody>
              <a:bodyPr/>
              <a:lstStyle/>
              <a:p>
                <a:r>
                  <a:rPr lang="en-US">
                    <a:noFill/>
                  </a:rPr>
                  <a:t> </a:t>
                </a:r>
              </a:p>
            </p:txBody>
          </p:sp>
        </mc:Fallback>
      </mc:AlternateContent>
      <p:pic>
        <p:nvPicPr>
          <p:cNvPr id="6" name="Picture 5" descr="C:\Users\duany\AppData\Local\Microsoft\Windows\INetCache\Content.Word\1.jpg"/>
          <p:cNvPicPr/>
          <p:nvPr/>
        </p:nvPicPr>
        <p:blipFill>
          <a:blip r:embed="rId5">
            <a:extLst>
              <a:ext uri="{28A0092B-C50C-407E-A947-70E740481C1C}">
                <a14:useLocalDpi xmlns:a14="http://schemas.microsoft.com/office/drawing/2010/main" val="0"/>
              </a:ext>
            </a:extLst>
          </a:blip>
          <a:srcRect/>
          <a:stretch>
            <a:fillRect/>
          </a:stretch>
        </p:blipFill>
        <p:spPr bwMode="auto">
          <a:xfrm>
            <a:off x="1156022" y="2821898"/>
            <a:ext cx="2804795" cy="1398905"/>
          </a:xfrm>
          <a:prstGeom prst="rect">
            <a:avLst/>
          </a:prstGeom>
          <a:noFill/>
          <a:ln>
            <a:noFill/>
          </a:ln>
        </p:spPr>
      </p:pic>
      <p:sp>
        <p:nvSpPr>
          <p:cNvPr id="15" name="Rectangle 14"/>
          <p:cNvSpPr/>
          <p:nvPr/>
        </p:nvSpPr>
        <p:spPr>
          <a:xfrm>
            <a:off x="764965" y="4220803"/>
            <a:ext cx="4079453" cy="276999"/>
          </a:xfrm>
          <a:prstGeom prst="rect">
            <a:avLst/>
          </a:prstGeom>
        </p:spPr>
        <p:txBody>
          <a:bodyPr wrap="square">
            <a:spAutoFit/>
          </a:bodyPr>
          <a:lstStyle/>
          <a:p>
            <a:pPr algn="ctr"/>
            <a:r>
              <a:rPr lang="en-US" sz="1200" dirty="0" smtClean="0">
                <a:latin typeface="Arial" panose="020B0604020202020204" pitchFamily="34" charset="0"/>
                <a:ea typeface="MS Mincho"/>
                <a:cs typeface="Arial" panose="020B0604020202020204" pitchFamily="34" charset="0"/>
              </a:rPr>
              <a:t>(a</a:t>
            </a:r>
            <a:r>
              <a:rPr lang="en-US" sz="1200" dirty="0">
                <a:latin typeface="Arial" panose="020B0604020202020204" pitchFamily="34" charset="0"/>
                <a:ea typeface="MS Mincho"/>
                <a:cs typeface="Arial" panose="020B0604020202020204" pitchFamily="34" charset="0"/>
              </a:rPr>
              <a:t>): t=0sec (left: 3507 particles; right: 7500 particles)</a:t>
            </a:r>
            <a:endParaRPr lang="en-US" dirty="0">
              <a:effectLst/>
              <a:latin typeface="Arial" panose="020B0604020202020204" pitchFamily="34" charset="0"/>
              <a:ea typeface="MS Mincho"/>
              <a:cs typeface="Arial" panose="020B0604020202020204" pitchFamily="34" charset="0"/>
            </a:endParaRPr>
          </a:p>
        </p:txBody>
      </p:sp>
      <p:pic>
        <p:nvPicPr>
          <p:cNvPr id="22" name="Picture 21" descr="C:\Users\duany\AppData\Local\Microsoft\Windows\INetCache\Content.Word\2.jpg"/>
          <p:cNvPicPr/>
          <p:nvPr/>
        </p:nvPicPr>
        <p:blipFill>
          <a:blip r:embed="rId6">
            <a:extLst>
              <a:ext uri="{28A0092B-C50C-407E-A947-70E740481C1C}">
                <a14:useLocalDpi xmlns:a14="http://schemas.microsoft.com/office/drawing/2010/main" val="0"/>
              </a:ext>
            </a:extLst>
          </a:blip>
          <a:srcRect/>
          <a:stretch>
            <a:fillRect/>
          </a:stretch>
        </p:blipFill>
        <p:spPr bwMode="auto">
          <a:xfrm>
            <a:off x="5099685" y="2819400"/>
            <a:ext cx="2825115" cy="1384935"/>
          </a:xfrm>
          <a:prstGeom prst="rect">
            <a:avLst/>
          </a:prstGeom>
          <a:noFill/>
          <a:ln>
            <a:noFill/>
          </a:ln>
        </p:spPr>
      </p:pic>
      <p:sp>
        <p:nvSpPr>
          <p:cNvPr id="16" name="Rectangle 15"/>
          <p:cNvSpPr/>
          <p:nvPr/>
        </p:nvSpPr>
        <p:spPr>
          <a:xfrm>
            <a:off x="4724400" y="4218801"/>
            <a:ext cx="4572000" cy="276999"/>
          </a:xfrm>
          <a:prstGeom prst="rect">
            <a:avLst/>
          </a:prstGeom>
        </p:spPr>
        <p:txBody>
          <a:bodyPr>
            <a:spAutoFit/>
          </a:bodyPr>
          <a:lstStyle/>
          <a:p>
            <a:r>
              <a:rPr lang="en-US" sz="1200" dirty="0">
                <a:latin typeface="Arial" panose="020B0604020202020204" pitchFamily="34" charset="0"/>
                <a:ea typeface="MS Mincho"/>
                <a:cs typeface="Arial" panose="020B0604020202020204" pitchFamily="34" charset="0"/>
              </a:rPr>
              <a:t>(b): t=10sec (left: 3507 particles; right: 7500 particles)</a:t>
            </a:r>
          </a:p>
        </p:txBody>
      </p:sp>
      <p:pic>
        <p:nvPicPr>
          <p:cNvPr id="24" name="Picture 23" descr="C:\Users\duany\AppData\Local\Microsoft\Windows\INetCache\Content.Word\3.jpg"/>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497802"/>
            <a:ext cx="4800600" cy="2083199"/>
          </a:xfrm>
          <a:prstGeom prst="rect">
            <a:avLst/>
          </a:prstGeom>
          <a:noFill/>
          <a:ln>
            <a:noFill/>
          </a:ln>
        </p:spPr>
      </p:pic>
      <p:sp>
        <p:nvSpPr>
          <p:cNvPr id="17" name="Rectangle 16"/>
          <p:cNvSpPr/>
          <p:nvPr/>
        </p:nvSpPr>
        <p:spPr>
          <a:xfrm>
            <a:off x="2057400" y="6553200"/>
            <a:ext cx="4572000" cy="276999"/>
          </a:xfrm>
          <a:prstGeom prst="rect">
            <a:avLst/>
          </a:prstGeom>
        </p:spPr>
        <p:txBody>
          <a:bodyPr>
            <a:spAutoFit/>
          </a:bodyPr>
          <a:lstStyle/>
          <a:p>
            <a:pPr algn="ctr"/>
            <a:r>
              <a:rPr lang="en-US" sz="1200" dirty="0">
                <a:latin typeface="Arial" panose="020B0604020202020204" pitchFamily="34" charset="0"/>
                <a:ea typeface="MS Mincho"/>
                <a:cs typeface="Arial" panose="020B0604020202020204" pitchFamily="34" charset="0"/>
              </a:rPr>
              <a:t>(c): t=60sec (left: 3507 particles; right: 7500 particles)</a:t>
            </a:r>
          </a:p>
        </p:txBody>
      </p:sp>
      <p:sp>
        <p:nvSpPr>
          <p:cNvPr id="7" name="TextBox 6"/>
          <p:cNvSpPr txBox="1"/>
          <p:nvPr/>
        </p:nvSpPr>
        <p:spPr>
          <a:xfrm>
            <a:off x="764965" y="5334000"/>
            <a:ext cx="990977" cy="369332"/>
          </a:xfrm>
          <a:prstGeom prst="rect">
            <a:avLst/>
          </a:prstGeom>
          <a:noFill/>
        </p:spPr>
        <p:txBody>
          <a:bodyPr wrap="none" rtlCol="0">
            <a:spAutoFit/>
          </a:bodyPr>
          <a:lstStyle/>
          <a:p>
            <a:r>
              <a:rPr lang="el-GR" b="1" dirty="0" smtClean="0">
                <a:solidFill>
                  <a:srgbClr val="FF0000"/>
                </a:solidFill>
              </a:rPr>
              <a:t>φ</a:t>
            </a:r>
            <a:r>
              <a:rPr lang="en-US" b="1" dirty="0" smtClean="0">
                <a:solidFill>
                  <a:srgbClr val="FF0000"/>
                </a:solidFill>
              </a:rPr>
              <a:t>=0.193</a:t>
            </a:r>
            <a:endParaRPr lang="en-US" b="1" dirty="0">
              <a:solidFill>
                <a:srgbClr val="FF0000"/>
              </a:solidFill>
            </a:endParaRPr>
          </a:p>
        </p:txBody>
      </p:sp>
      <p:sp>
        <p:nvSpPr>
          <p:cNvPr id="20" name="TextBox 19"/>
          <p:cNvSpPr txBox="1"/>
          <p:nvPr/>
        </p:nvSpPr>
        <p:spPr>
          <a:xfrm>
            <a:off x="6898443" y="5257800"/>
            <a:ext cx="1404744" cy="923330"/>
          </a:xfrm>
          <a:prstGeom prst="rect">
            <a:avLst/>
          </a:prstGeom>
          <a:noFill/>
        </p:spPr>
        <p:txBody>
          <a:bodyPr wrap="none" rtlCol="0">
            <a:spAutoFit/>
          </a:bodyPr>
          <a:lstStyle/>
          <a:p>
            <a:r>
              <a:rPr lang="el-GR" b="1" dirty="0" smtClean="0">
                <a:solidFill>
                  <a:srgbClr val="FF0000"/>
                </a:solidFill>
              </a:rPr>
              <a:t>φ</a:t>
            </a:r>
            <a:r>
              <a:rPr lang="en-US" b="1" dirty="0" smtClean="0">
                <a:solidFill>
                  <a:srgbClr val="FF0000"/>
                </a:solidFill>
              </a:rPr>
              <a:t>=0.462</a:t>
            </a:r>
          </a:p>
          <a:p>
            <a:endParaRPr lang="en-US" b="1" dirty="0" smtClean="0">
              <a:solidFill>
                <a:srgbClr val="FF0000"/>
              </a:solidFill>
            </a:endParaRPr>
          </a:p>
          <a:p>
            <a:r>
              <a:rPr lang="en-US" b="1" dirty="0" smtClean="0">
                <a:solidFill>
                  <a:srgbClr val="FF0000"/>
                </a:solidFill>
              </a:rPr>
              <a:t>(</a:t>
            </a:r>
            <a:r>
              <a:rPr lang="el-GR" b="1" dirty="0" smtClean="0">
                <a:solidFill>
                  <a:srgbClr val="FF0000"/>
                </a:solidFill>
              </a:rPr>
              <a:t>φ</a:t>
            </a:r>
            <a:r>
              <a:rPr lang="en-US" b="1" baseline="-25000" dirty="0" smtClean="0">
                <a:solidFill>
                  <a:srgbClr val="FF0000"/>
                </a:solidFill>
              </a:rPr>
              <a:t>max</a:t>
            </a:r>
            <a:r>
              <a:rPr lang="en-US" b="1" dirty="0" smtClean="0">
                <a:solidFill>
                  <a:srgbClr val="FF0000"/>
                </a:solidFill>
              </a:rPr>
              <a:t>=0.636)</a:t>
            </a:r>
          </a:p>
        </p:txBody>
      </p:sp>
    </p:spTree>
    <p:extLst>
      <p:ext uri="{BB962C8B-B14F-4D97-AF65-F5344CB8AC3E}">
        <p14:creationId xmlns:p14="http://schemas.microsoft.com/office/powerpoint/2010/main" val="20267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Granular Temperature and Velocity </a:t>
            </a:r>
            <a:r>
              <a:rPr lang="en-US" sz="2400" b="1" dirty="0">
                <a:solidFill>
                  <a:srgbClr val="FF0000"/>
                </a:solidFill>
              </a:rPr>
              <a:t>P</a:t>
            </a:r>
            <a:r>
              <a:rPr lang="en-US" sz="2400" b="1" dirty="0" smtClean="0">
                <a:solidFill>
                  <a:srgbClr val="FF0000"/>
                </a:solidFill>
              </a:rPr>
              <a:t>rofile</a:t>
            </a:r>
            <a:endParaRPr lang="en-US" sz="2400" b="1" dirty="0">
              <a:solidFill>
                <a:srgbClr val="FF0000"/>
              </a:solidFill>
            </a:endParaRPr>
          </a:p>
        </p:txBody>
      </p:sp>
      <p:pic>
        <p:nvPicPr>
          <p:cNvPr id="8" name="Picture 7" descr="Macintosh HD:Users:Yduan:Desktop:paper:temp.png"/>
          <p:cNvPicPr/>
          <p:nvPr/>
        </p:nvPicPr>
        <p:blipFill>
          <a:blip r:embed="rId2">
            <a:extLst>
              <a:ext uri="{28A0092B-C50C-407E-A947-70E740481C1C}">
                <a14:useLocalDpi xmlns:a14="http://schemas.microsoft.com/office/drawing/2010/main" val="0"/>
              </a:ext>
            </a:extLst>
          </a:blip>
          <a:srcRect/>
          <a:stretch>
            <a:fillRect/>
          </a:stretch>
        </p:blipFill>
        <p:spPr bwMode="auto">
          <a:xfrm>
            <a:off x="1062351" y="627829"/>
            <a:ext cx="3404869" cy="2543184"/>
          </a:xfrm>
          <a:prstGeom prst="rect">
            <a:avLst/>
          </a:prstGeom>
          <a:noFill/>
          <a:ln>
            <a:noFill/>
          </a:ln>
        </p:spPr>
      </p:pic>
      <p:pic>
        <p:nvPicPr>
          <p:cNvPr id="9" name="Picture 8" descr="Macintosh HD:Users:Yduan:Desktop:paper:tempmod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413" y="694812"/>
            <a:ext cx="3321685" cy="2526674"/>
          </a:xfrm>
          <a:prstGeom prst="rect">
            <a:avLst/>
          </a:prstGeom>
          <a:noFill/>
          <a:ln>
            <a:noFill/>
          </a:ln>
        </p:spPr>
      </p:pic>
      <p:pic>
        <p:nvPicPr>
          <p:cNvPr id="10" name="Picture 9" descr="Macintosh HD:Users:Yduan:Desktop:paper:u.png"/>
          <p:cNvPicPr/>
          <p:nvPr/>
        </p:nvPicPr>
        <p:blipFill>
          <a:blip r:embed="rId4">
            <a:extLst>
              <a:ext uri="{28A0092B-C50C-407E-A947-70E740481C1C}">
                <a14:useLocalDpi xmlns:a14="http://schemas.microsoft.com/office/drawing/2010/main" val="0"/>
              </a:ext>
            </a:extLst>
          </a:blip>
          <a:srcRect/>
          <a:stretch>
            <a:fillRect/>
          </a:stretch>
        </p:blipFill>
        <p:spPr bwMode="auto">
          <a:xfrm>
            <a:off x="1013414" y="3221486"/>
            <a:ext cx="3453806" cy="2561460"/>
          </a:xfrm>
          <a:prstGeom prst="rect">
            <a:avLst/>
          </a:prstGeom>
          <a:noFill/>
          <a:ln>
            <a:noFill/>
          </a:ln>
        </p:spPr>
      </p:pic>
      <p:pic>
        <p:nvPicPr>
          <p:cNvPr id="11" name="Picture 10" descr="Macintosh HD:Users:Yduan:Desktop:paper:umodi.png"/>
          <p:cNvPicPr/>
          <p:nvPr/>
        </p:nvPicPr>
        <p:blipFill>
          <a:blip r:embed="rId5">
            <a:extLst>
              <a:ext uri="{28A0092B-C50C-407E-A947-70E740481C1C}">
                <a14:useLocalDpi xmlns:a14="http://schemas.microsoft.com/office/drawing/2010/main" val="0"/>
              </a:ext>
            </a:extLst>
          </a:blip>
          <a:srcRect/>
          <a:stretch>
            <a:fillRect/>
          </a:stretch>
        </p:blipFill>
        <p:spPr bwMode="auto">
          <a:xfrm>
            <a:off x="4725363" y="3202385"/>
            <a:ext cx="3425784" cy="2596247"/>
          </a:xfrm>
          <a:prstGeom prst="rect">
            <a:avLst/>
          </a:prstGeom>
          <a:noFill/>
          <a:ln>
            <a:noFill/>
          </a:ln>
        </p:spPr>
      </p:pic>
      <p:sp>
        <p:nvSpPr>
          <p:cNvPr id="17" name="Rectangle 16"/>
          <p:cNvSpPr/>
          <p:nvPr/>
        </p:nvSpPr>
        <p:spPr>
          <a:xfrm>
            <a:off x="607561" y="5798633"/>
            <a:ext cx="7928877" cy="707886"/>
          </a:xfrm>
          <a:prstGeom prst="rect">
            <a:avLst/>
          </a:prstGeom>
        </p:spPr>
        <p:txBody>
          <a:bodyPr wrap="square">
            <a:spAutoFit/>
          </a:bodyPr>
          <a:lstStyle/>
          <a:p>
            <a:r>
              <a:rPr lang="en-US" sz="2000" dirty="0" smtClean="0">
                <a:solidFill>
                  <a:srgbClr val="7030A0"/>
                </a:solidFill>
                <a:latin typeface="Arial" panose="020B0604020202020204" pitchFamily="34" charset="0"/>
                <a:ea typeface="MS Mincho"/>
                <a:cs typeface="Arial" panose="020B0604020202020204" pitchFamily="34" charset="0"/>
              </a:rPr>
              <a:t>DEM </a:t>
            </a:r>
            <a:r>
              <a:rPr lang="en-US" sz="2000" dirty="0">
                <a:solidFill>
                  <a:srgbClr val="7030A0"/>
                </a:solidFill>
                <a:latin typeface="Arial" panose="020B0604020202020204" pitchFamily="34" charset="0"/>
                <a:ea typeface="MS Mincho"/>
                <a:cs typeface="Arial" panose="020B0604020202020204" pitchFamily="34" charset="0"/>
              </a:rPr>
              <a:t>result (</a:t>
            </a:r>
            <a:r>
              <a:rPr lang="en-US" sz="2000" dirty="0" smtClean="0">
                <a:solidFill>
                  <a:srgbClr val="7030A0"/>
                </a:solidFill>
                <a:latin typeface="Arial" panose="020B0604020202020204" pitchFamily="34" charset="0"/>
                <a:ea typeface="MS Mincho"/>
                <a:cs typeface="Arial" panose="020B0604020202020204" pitchFamily="34" charset="0"/>
              </a:rPr>
              <a:t>dots) </a:t>
            </a:r>
            <a:r>
              <a:rPr lang="en-US" sz="2000" dirty="0">
                <a:solidFill>
                  <a:srgbClr val="7030A0"/>
                </a:solidFill>
                <a:latin typeface="Arial" panose="020B0604020202020204" pitchFamily="34" charset="0"/>
                <a:ea typeface="MS Mincho"/>
                <a:cs typeface="Arial" panose="020B0604020202020204" pitchFamily="34" charset="0"/>
              </a:rPr>
              <a:t>and theoretical solution from </a:t>
            </a:r>
            <a:r>
              <a:rPr lang="en-US" sz="2000" dirty="0" smtClean="0">
                <a:solidFill>
                  <a:srgbClr val="7030A0"/>
                </a:solidFill>
                <a:latin typeface="Arial" panose="020B0604020202020204" pitchFamily="34" charset="0"/>
                <a:ea typeface="MS Mincho"/>
                <a:cs typeface="Arial" panose="020B0604020202020204" pitchFamily="34" charset="0"/>
              </a:rPr>
              <a:t>original (left) and modified KT model (right)</a:t>
            </a:r>
            <a:endParaRPr lang="en-US"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393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Volume fraction profile of solids, </a:t>
            </a:r>
            <a:r>
              <a:rPr lang="el-GR" sz="2400" b="1" dirty="0" smtClean="0">
                <a:solidFill>
                  <a:srgbClr val="FF0000"/>
                </a:solidFill>
              </a:rPr>
              <a:t>φ</a:t>
            </a:r>
            <a:endParaRPr lang="en-US" sz="2400" b="1" dirty="0">
              <a:solidFill>
                <a:srgbClr val="FF0000"/>
              </a:solidFill>
            </a:endParaRPr>
          </a:p>
        </p:txBody>
      </p:sp>
      <p:pic>
        <p:nvPicPr>
          <p:cNvPr id="12" name="Picture 11" descr="Macintosh HD:Users:Yduan:Desktop:paper:phi.png"/>
          <p:cNvPicPr/>
          <p:nvPr/>
        </p:nvPicPr>
        <p:blipFill>
          <a:blip r:embed="rId2">
            <a:extLst>
              <a:ext uri="{28A0092B-C50C-407E-A947-70E740481C1C}">
                <a14:useLocalDpi xmlns:a14="http://schemas.microsoft.com/office/drawing/2010/main" val="0"/>
              </a:ext>
            </a:extLst>
          </a:blip>
          <a:srcRect/>
          <a:stretch>
            <a:fillRect/>
          </a:stretch>
        </p:blipFill>
        <p:spPr bwMode="auto">
          <a:xfrm>
            <a:off x="463870" y="1850252"/>
            <a:ext cx="3888473" cy="2853553"/>
          </a:xfrm>
          <a:prstGeom prst="rect">
            <a:avLst/>
          </a:prstGeom>
          <a:noFill/>
          <a:ln>
            <a:noFill/>
          </a:ln>
        </p:spPr>
      </p:pic>
      <p:pic>
        <p:nvPicPr>
          <p:cNvPr id="13" name="Picture 12" descr="Macintosh HD:Users:Yduan:Desktop:paper:phimodi.png"/>
          <p:cNvPicPr/>
          <p:nvPr/>
        </p:nvPicPr>
        <p:blipFill>
          <a:blip r:embed="rId3">
            <a:extLst>
              <a:ext uri="{28A0092B-C50C-407E-A947-70E740481C1C}">
                <a14:useLocalDpi xmlns:a14="http://schemas.microsoft.com/office/drawing/2010/main" val="0"/>
              </a:ext>
            </a:extLst>
          </a:blip>
          <a:srcRect/>
          <a:stretch>
            <a:fillRect/>
          </a:stretch>
        </p:blipFill>
        <p:spPr bwMode="auto">
          <a:xfrm>
            <a:off x="4561347" y="1905045"/>
            <a:ext cx="3962722" cy="2798760"/>
          </a:xfrm>
          <a:prstGeom prst="rect">
            <a:avLst/>
          </a:prstGeom>
          <a:noFill/>
          <a:ln>
            <a:noFill/>
          </a:ln>
        </p:spPr>
      </p:pic>
      <p:sp>
        <p:nvSpPr>
          <p:cNvPr id="14" name="Rectangle 13"/>
          <p:cNvSpPr/>
          <p:nvPr/>
        </p:nvSpPr>
        <p:spPr>
          <a:xfrm>
            <a:off x="463870" y="5444690"/>
            <a:ext cx="7928877" cy="707886"/>
          </a:xfrm>
          <a:prstGeom prst="rect">
            <a:avLst/>
          </a:prstGeom>
        </p:spPr>
        <p:txBody>
          <a:bodyPr wrap="square">
            <a:spAutoFit/>
          </a:bodyPr>
          <a:lstStyle/>
          <a:p>
            <a:r>
              <a:rPr lang="en-US" sz="2000" dirty="0" smtClean="0">
                <a:solidFill>
                  <a:srgbClr val="7030A0"/>
                </a:solidFill>
                <a:latin typeface="Arial" panose="020B0604020202020204" pitchFamily="34" charset="0"/>
                <a:ea typeface="MS Mincho"/>
                <a:cs typeface="Arial" panose="020B0604020202020204" pitchFamily="34" charset="0"/>
              </a:rPr>
              <a:t>DEM </a:t>
            </a:r>
            <a:r>
              <a:rPr lang="en-US" sz="2000" dirty="0">
                <a:solidFill>
                  <a:srgbClr val="7030A0"/>
                </a:solidFill>
                <a:latin typeface="Arial" panose="020B0604020202020204" pitchFamily="34" charset="0"/>
                <a:ea typeface="MS Mincho"/>
                <a:cs typeface="Arial" panose="020B0604020202020204" pitchFamily="34" charset="0"/>
              </a:rPr>
              <a:t>result (</a:t>
            </a:r>
            <a:r>
              <a:rPr lang="en-US" sz="2000" dirty="0" smtClean="0">
                <a:solidFill>
                  <a:srgbClr val="7030A0"/>
                </a:solidFill>
                <a:latin typeface="Arial" panose="020B0604020202020204" pitchFamily="34" charset="0"/>
                <a:ea typeface="MS Mincho"/>
                <a:cs typeface="Arial" panose="020B0604020202020204" pitchFamily="34" charset="0"/>
              </a:rPr>
              <a:t>dots) </a:t>
            </a:r>
            <a:r>
              <a:rPr lang="en-US" sz="2000" dirty="0">
                <a:solidFill>
                  <a:srgbClr val="7030A0"/>
                </a:solidFill>
                <a:latin typeface="Arial" panose="020B0604020202020204" pitchFamily="34" charset="0"/>
                <a:ea typeface="MS Mincho"/>
                <a:cs typeface="Arial" panose="020B0604020202020204" pitchFamily="34" charset="0"/>
              </a:rPr>
              <a:t>and theoretical solution from </a:t>
            </a:r>
            <a:r>
              <a:rPr lang="en-US" sz="2000" dirty="0" smtClean="0">
                <a:solidFill>
                  <a:srgbClr val="7030A0"/>
                </a:solidFill>
                <a:latin typeface="Arial" panose="020B0604020202020204" pitchFamily="34" charset="0"/>
                <a:ea typeface="MS Mincho"/>
                <a:cs typeface="Arial" panose="020B0604020202020204" pitchFamily="34" charset="0"/>
              </a:rPr>
              <a:t>original (left) and modified KT model (right)</a:t>
            </a:r>
            <a:endParaRPr lang="en-US"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308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81344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Modeling </a:t>
            </a:r>
            <a:r>
              <a:rPr lang="en-US" sz="2400" b="1" dirty="0">
                <a:solidFill>
                  <a:srgbClr val="FF0000"/>
                </a:solidFill>
              </a:rPr>
              <a:t>the E</a:t>
            </a:r>
            <a:r>
              <a:rPr lang="en-US" sz="2400" b="1" dirty="0" smtClean="0">
                <a:solidFill>
                  <a:srgbClr val="FF0000"/>
                </a:solidFill>
              </a:rPr>
              <a:t>lastic </a:t>
            </a:r>
            <a:r>
              <a:rPr lang="en-US" sz="2400" b="1" dirty="0">
                <a:solidFill>
                  <a:srgbClr val="FF0000"/>
                </a:solidFill>
              </a:rPr>
              <a:t>E</a:t>
            </a:r>
            <a:r>
              <a:rPr lang="en-US" sz="2400" b="1" dirty="0" smtClean="0">
                <a:solidFill>
                  <a:srgbClr val="FF0000"/>
                </a:solidFill>
              </a:rPr>
              <a:t>nergy</a:t>
            </a:r>
            <a:endParaRPr lang="en-US" sz="2400" b="1" dirty="0">
              <a:solidFill>
                <a:srgbClr val="FF0000"/>
              </a:solidFill>
            </a:endParaRPr>
          </a:p>
        </p:txBody>
      </p:sp>
      <p:pic>
        <p:nvPicPr>
          <p:cNvPr id="6" name="Picture 5" descr="/tmp/VMwareDnD/2f672861/collision_analy.png">
            <a:extLst>
              <a:ext uri="{FF2B5EF4-FFF2-40B4-BE49-F238E27FC236}">
                <a16:creationId xmlns="" xmlns:a16="http://schemas.microsoft.com/office/drawing/2014/main" id="{1C12B4F9-B962-4AAF-8A0E-9314D04505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95007" y="1459776"/>
            <a:ext cx="3686559" cy="2767075"/>
          </a:xfrm>
          <a:prstGeom prst="rect">
            <a:avLst/>
          </a:prstGeom>
          <a:noFill/>
          <a:ln>
            <a:noFill/>
          </a:ln>
        </p:spPr>
      </p:pic>
      <p:sp>
        <p:nvSpPr>
          <p:cNvPr id="12" name="TextBox 11">
            <a:extLst>
              <a:ext uri="{FF2B5EF4-FFF2-40B4-BE49-F238E27FC236}">
                <a16:creationId xmlns="" xmlns:a16="http://schemas.microsoft.com/office/drawing/2014/main" id="{79F1818B-34BF-4009-AAB7-A33B4ED8E543}"/>
              </a:ext>
            </a:extLst>
          </p:cNvPr>
          <p:cNvSpPr txBox="1"/>
          <p:nvPr/>
        </p:nvSpPr>
        <p:spPr>
          <a:xfrm>
            <a:off x="554382" y="813445"/>
            <a:ext cx="7727182" cy="369332"/>
          </a:xfrm>
          <a:prstGeom prst="rect">
            <a:avLst/>
          </a:prstGeom>
          <a:noFill/>
        </p:spPr>
        <p:txBody>
          <a:bodyPr wrap="square" rtlCol="0">
            <a:spAutoFit/>
          </a:bodyPr>
          <a:lstStyle/>
          <a:p>
            <a:r>
              <a:rPr lang="en-US" b="1" dirty="0" smtClean="0">
                <a:solidFill>
                  <a:srgbClr val="7030A0"/>
                </a:solidFill>
              </a:rPr>
              <a:t>Linear-spring-dashpot </a:t>
            </a:r>
            <a:r>
              <a:rPr lang="en-US" b="1" dirty="0">
                <a:solidFill>
                  <a:srgbClr val="7030A0"/>
                </a:solidFill>
              </a:rPr>
              <a:t>collision </a:t>
            </a:r>
            <a:r>
              <a:rPr lang="en-US" b="1" dirty="0" smtClean="0">
                <a:solidFill>
                  <a:srgbClr val="7030A0"/>
                </a:solidFill>
              </a:rPr>
              <a:t>scheme:</a:t>
            </a:r>
            <a:endParaRPr lang="en-US" b="1" dirty="0">
              <a:solidFill>
                <a:srgbClr val="7030A0"/>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 xmlns:a16="http://schemas.microsoft.com/office/drawing/2014/main" id="{7298064E-22AC-41FF-9BC2-333E38FA1644}"/>
                  </a:ext>
                </a:extLst>
              </p:cNvPr>
              <p:cNvSpPr/>
              <p:nvPr/>
            </p:nvSpPr>
            <p:spPr>
              <a:xfrm>
                <a:off x="856964" y="1698451"/>
                <a:ext cx="2213939"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m:rPr>
                              <m:sty m:val="p"/>
                            </m:rPr>
                            <a:rPr lang="en-US">
                              <a:latin typeface="Cambria Math" panose="02040503050406030204" pitchFamily="18" charset="0"/>
                            </a:rPr>
                            <m:t>ξ</m:t>
                          </m:r>
                        </m:e>
                      </m:acc>
                      <m:r>
                        <a:rPr lang="en-US">
                          <a:latin typeface="Cambria Math" panose="02040503050406030204" pitchFamily="18" charset="0"/>
                        </a:rPr>
                        <m:t>=−</m:t>
                      </m:r>
                      <m:f>
                        <m:fPr>
                          <m:ctrlPr>
                            <a:rPr lang="en-US" i="1">
                              <a:latin typeface="Cambria Math"/>
                            </a:rPr>
                          </m:ctrlPr>
                        </m:fPr>
                        <m:num>
                          <m:r>
                            <m:rPr>
                              <m:sty m:val="p"/>
                            </m:rPr>
                            <a:rPr lang="en-US">
                              <a:latin typeface="Cambria Math" panose="02040503050406030204" pitchFamily="18" charset="0"/>
                            </a:rPr>
                            <m:t>k</m:t>
                          </m:r>
                        </m:num>
                        <m:den>
                          <m:sSub>
                            <m:sSubPr>
                              <m:ctrlPr>
                                <a:rPr lang="en-US" i="1">
                                  <a:latin typeface="Cambria Math"/>
                                </a:rPr>
                              </m:ctrlPr>
                            </m:sSubPr>
                            <m:e>
                              <m:r>
                                <m:rPr>
                                  <m:sty m:val="p"/>
                                </m:rPr>
                                <a:rPr lang="en-US">
                                  <a:latin typeface="Cambria Math" panose="02040503050406030204" pitchFamily="18" charset="0"/>
                                </a:rPr>
                                <m:t>m</m:t>
                              </m:r>
                            </m:e>
                            <m:sub>
                              <m:r>
                                <m:rPr>
                                  <m:sty m:val="p"/>
                                </m:rPr>
                                <a:rPr lang="en-US">
                                  <a:latin typeface="Cambria Math" panose="02040503050406030204" pitchFamily="18" charset="0"/>
                                </a:rPr>
                                <m:t>eff</m:t>
                              </m:r>
                            </m:sub>
                          </m:sSub>
                        </m:den>
                      </m:f>
                      <m:r>
                        <m:rPr>
                          <m:sty m:val="p"/>
                        </m:rPr>
                        <a:rPr lang="en-US">
                          <a:latin typeface="Cambria Math" panose="02040503050406030204" pitchFamily="18" charset="0"/>
                        </a:rPr>
                        <m:t>ξ</m:t>
                      </m:r>
                      <m:r>
                        <a:rPr lang="en-US">
                          <a:latin typeface="Cambria Math" panose="02040503050406030204" pitchFamily="18" charset="0"/>
                        </a:rPr>
                        <m:t>−</m:t>
                      </m:r>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η</m:t>
                              </m:r>
                            </m:e>
                            <m:sub>
                              <m:r>
                                <m:rPr>
                                  <m:sty m:val="p"/>
                                </m:rPr>
                                <a:rPr lang="en-US">
                                  <a:latin typeface="Cambria Math" panose="02040503050406030204" pitchFamily="18" charset="0"/>
                                </a:rPr>
                                <m:t>n</m:t>
                              </m:r>
                            </m:sub>
                          </m:sSub>
                        </m:num>
                        <m:den>
                          <m:sSub>
                            <m:sSubPr>
                              <m:ctrlPr>
                                <a:rPr lang="en-US" i="1">
                                  <a:latin typeface="Cambria Math"/>
                                </a:rPr>
                              </m:ctrlPr>
                            </m:sSubPr>
                            <m:e>
                              <m:r>
                                <m:rPr>
                                  <m:sty m:val="p"/>
                                </m:rPr>
                                <a:rPr lang="en-US">
                                  <a:latin typeface="Cambria Math" panose="02040503050406030204" pitchFamily="18" charset="0"/>
                                </a:rPr>
                                <m:t>m</m:t>
                              </m:r>
                            </m:e>
                            <m:sub>
                              <m:r>
                                <m:rPr>
                                  <m:sty m:val="p"/>
                                </m:rPr>
                                <a:rPr lang="en-US">
                                  <a:latin typeface="Cambria Math" panose="02040503050406030204" pitchFamily="18" charset="0"/>
                                </a:rPr>
                                <m:t>eff</m:t>
                              </m:r>
                            </m:sub>
                          </m:sSub>
                        </m:den>
                      </m:f>
                      <m:acc>
                        <m:accPr>
                          <m:chr m:val="̇"/>
                          <m:ctrlPr>
                            <a:rPr lang="en-US" i="1">
                              <a:latin typeface="Cambria Math"/>
                            </a:rPr>
                          </m:ctrlPr>
                        </m:accPr>
                        <m:e>
                          <m:r>
                            <m:rPr>
                              <m:sty m:val="p"/>
                            </m:rPr>
                            <a:rPr lang="en-US">
                              <a:latin typeface="Cambria Math" panose="02040503050406030204" pitchFamily="18" charset="0"/>
                            </a:rPr>
                            <m:t>ξ</m:t>
                          </m:r>
                        </m:e>
                      </m:acc>
                    </m:oMath>
                  </m:oMathPara>
                </a14:m>
                <a:endParaRPr lang="en-US" dirty="0"/>
              </a:p>
            </p:txBody>
          </p:sp>
        </mc:Choice>
        <mc:Fallback xmlns="">
          <p:sp>
            <p:nvSpPr>
              <p:cNvPr id="15" name="Rectangle 14">
                <a:extLst>
                  <a:ext uri="{FF2B5EF4-FFF2-40B4-BE49-F238E27FC236}">
                    <a16:creationId xmlns="" xmlns:a16="http://schemas.microsoft.com/office/drawing/2014/main" xmlns:a14="http://schemas.microsoft.com/office/drawing/2010/main" id="{7298064E-22AC-41FF-9BC2-333E38FA1644}"/>
                  </a:ext>
                </a:extLst>
              </p:cNvPr>
              <p:cNvSpPr>
                <a:spLocks noRot="1" noChangeAspect="1" noMove="1" noResize="1" noEditPoints="1" noAdjustHandles="1" noChangeArrowheads="1" noChangeShapeType="1" noTextEdit="1"/>
              </p:cNvSpPr>
              <p:nvPr/>
            </p:nvSpPr>
            <p:spPr>
              <a:xfrm>
                <a:off x="856964" y="1698451"/>
                <a:ext cx="2213939" cy="66511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D446EFF-1050-4994-BC59-699A07D00451}"/>
                  </a:ext>
                </a:extLst>
              </p:cNvPr>
              <p:cNvSpPr/>
              <p:nvPr/>
            </p:nvSpPr>
            <p:spPr>
              <a:xfrm>
                <a:off x="389738" y="3591949"/>
                <a:ext cx="4028235"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7030A0"/>
                    </a:solidFill>
                    <a:ea typeface="DengXian" panose="02010600030101010101" pitchFamily="2" charset="-122"/>
                  </a:rPr>
                  <a:t>If we consider the system is nearly elastic (i.e., </a:t>
                </a:r>
                <a14:m>
                  <m:oMath xmlns:m="http://schemas.openxmlformats.org/officeDocument/2006/math">
                    <m:r>
                      <a:rPr lang="en-US" b="1" i="1">
                        <a:solidFill>
                          <a:srgbClr val="7030A0"/>
                        </a:solidFill>
                        <a:latin typeface="Cambria Math" panose="02040503050406030204" pitchFamily="18" charset="0"/>
                        <a:ea typeface="DengXian" panose="02010600030101010101" pitchFamily="2" charset="-122"/>
                        <a:cs typeface="Times New Roman" panose="02020603050405020304" pitchFamily="18" charset="0"/>
                      </a:rPr>
                      <m:t>𝐞</m:t>
                    </m:r>
                    <m:r>
                      <a:rPr lang="en-US" b="1" i="0" smtClean="0">
                        <a:solidFill>
                          <a:srgbClr val="7030A0"/>
                        </a:solidFill>
                        <a:latin typeface="Cambria Math"/>
                        <a:ea typeface="DengXian" panose="02010600030101010101" pitchFamily="2" charset="-122"/>
                        <a:cs typeface="Times New Roman" panose="02020603050405020304" pitchFamily="18" charset="0"/>
                      </a:rPr>
                      <m:t>~</m:t>
                    </m:r>
                    <m:r>
                      <a:rPr lang="en-US" b="1" i="1">
                        <a:solidFill>
                          <a:srgbClr val="7030A0"/>
                        </a:solidFill>
                        <a:latin typeface="Cambria Math" panose="02040503050406030204" pitchFamily="18" charset="0"/>
                        <a:ea typeface="DengXian" panose="02010600030101010101" pitchFamily="2" charset="-122"/>
                        <a:cs typeface="Times New Roman" panose="02020603050405020304" pitchFamily="18" charset="0"/>
                      </a:rPr>
                      <m:t>𝟏</m:t>
                    </m:r>
                  </m:oMath>
                </a14:m>
                <a:r>
                  <a:rPr lang="en-US" b="1" dirty="0">
                    <a:solidFill>
                      <a:srgbClr val="7030A0"/>
                    </a:solidFill>
                    <a:ea typeface="DengXian" panose="02010600030101010101" pitchFamily="2" charset="-122"/>
                  </a:rPr>
                  <a:t>)</a:t>
                </a:r>
                <a:endParaRPr lang="en-US" b="1" dirty="0">
                  <a:solidFill>
                    <a:srgbClr val="7030A0"/>
                  </a:solidFill>
                </a:endParaRPr>
              </a:p>
            </p:txBody>
          </p:sp>
        </mc:Choice>
        <mc:Fallback xmlns="">
          <p:sp>
            <p:nvSpPr>
              <p:cNvPr id="17" name="Rectangle 16">
                <a:extLst>
                  <a:ext uri="{FF2B5EF4-FFF2-40B4-BE49-F238E27FC236}">
                    <a16:creationId xmlns:a16="http://schemas.microsoft.com/office/drawing/2014/main" xmlns="" xmlns:a14="http://schemas.microsoft.com/office/drawing/2010/main" id="{7D446EFF-1050-4994-BC59-699A07D00451}"/>
                  </a:ext>
                </a:extLst>
              </p:cNvPr>
              <p:cNvSpPr>
                <a:spLocks noRot="1" noChangeAspect="1" noMove="1" noResize="1" noEditPoints="1" noAdjustHandles="1" noChangeArrowheads="1" noChangeShapeType="1" noTextEdit="1"/>
              </p:cNvSpPr>
              <p:nvPr/>
            </p:nvSpPr>
            <p:spPr>
              <a:xfrm>
                <a:off x="389738" y="3591949"/>
                <a:ext cx="4028235" cy="646331"/>
              </a:xfrm>
              <a:prstGeom prst="rect">
                <a:avLst/>
              </a:prstGeom>
              <a:blipFill rotWithShape="1">
                <a:blip r:embed="rId4"/>
                <a:stretch>
                  <a:fillRect l="-1059"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9BEEB01E-1A45-4330-860D-38371D41A6C8}"/>
                  </a:ext>
                </a:extLst>
              </p:cNvPr>
              <p:cNvSpPr/>
              <p:nvPr/>
            </p:nvSpPr>
            <p:spPr>
              <a:xfrm>
                <a:off x="769925" y="2667000"/>
                <a:ext cx="2231060" cy="7385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panose="02040503050406030204" pitchFamily="18" charset="0"/>
                            </a:rPr>
                            <m:t>η</m:t>
                          </m:r>
                        </m:e>
                        <m:sub>
                          <m:r>
                            <m:rPr>
                              <m:sty m:val="p"/>
                            </m:rPr>
                            <a:rPr lang="en-US">
                              <a:latin typeface="Cambria Math" panose="02040503050406030204" pitchFamily="18" charset="0"/>
                            </a:rPr>
                            <m:t>n</m:t>
                          </m:r>
                        </m:sub>
                      </m:sSub>
                      <m:r>
                        <a:rPr lang="en-US">
                          <a:latin typeface="Cambria Math" panose="02040503050406030204" pitchFamily="18" charset="0"/>
                        </a:rPr>
                        <m:t>=</m:t>
                      </m:r>
                      <m:f>
                        <m:fPr>
                          <m:ctrlPr>
                            <a:rPr lang="en-US" i="1">
                              <a:latin typeface="Cambria Math"/>
                            </a:rPr>
                          </m:ctrlPr>
                        </m:fPr>
                        <m:num>
                          <m:r>
                            <a:rPr lang="en-US">
                              <a:latin typeface="Cambria Math" panose="02040503050406030204" pitchFamily="18" charset="0"/>
                            </a:rPr>
                            <m:t>2</m:t>
                          </m:r>
                          <m:rad>
                            <m:radPr>
                              <m:degHide m:val="on"/>
                              <m:ctrlPr>
                                <a:rPr lang="en-US" i="1">
                                  <a:latin typeface="Cambria Math"/>
                                </a:rPr>
                              </m:ctrlPr>
                            </m:radPr>
                            <m:deg/>
                            <m:e>
                              <m:sSub>
                                <m:sSubPr>
                                  <m:ctrlPr>
                                    <a:rPr lang="en-US" i="1">
                                      <a:latin typeface="Cambria Math"/>
                                    </a:rPr>
                                  </m:ctrlPr>
                                </m:sSubPr>
                                <m:e>
                                  <m:r>
                                    <m:rPr>
                                      <m:sty m:val="p"/>
                                    </m:rPr>
                                    <a:rPr lang="en-US">
                                      <a:latin typeface="Cambria Math" panose="02040503050406030204" pitchFamily="18" charset="0"/>
                                    </a:rPr>
                                    <m:t>m</m:t>
                                  </m:r>
                                </m:e>
                                <m:sub>
                                  <m:r>
                                    <m:rPr>
                                      <m:sty m:val="p"/>
                                    </m:rPr>
                                    <a:rPr lang="en-US">
                                      <a:latin typeface="Cambria Math" panose="02040503050406030204" pitchFamily="18" charset="0"/>
                                    </a:rPr>
                                    <m:t>eff</m:t>
                                  </m:r>
                                </m:sub>
                              </m:sSub>
                              <m:sSub>
                                <m:sSubPr>
                                  <m:ctrlPr>
                                    <a:rPr lang="en-US" i="1">
                                      <a:latin typeface="Cambria Math"/>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n</m:t>
                                  </m:r>
                                </m:sub>
                              </m:sSub>
                            </m:e>
                          </m:rad>
                          <m:d>
                            <m:dPr>
                              <m:begChr m:val="|"/>
                              <m:endChr m:val="|"/>
                              <m:ctrlPr>
                                <a:rPr lang="en-US" i="1">
                                  <a:latin typeface="Cambria Math"/>
                                </a:rPr>
                              </m:ctrlPr>
                            </m:dPr>
                            <m:e>
                              <m:func>
                                <m:funcPr>
                                  <m:ctrlPr>
                                    <a:rPr lang="en-US" i="1">
                                      <a:latin typeface="Cambria Math"/>
                                    </a:rPr>
                                  </m:ctrlPr>
                                </m:funcPr>
                                <m:fName>
                                  <m:r>
                                    <m:rPr>
                                      <m:sty m:val="p"/>
                                    </m:rPr>
                                    <a:rPr lang="en-US">
                                      <a:latin typeface="Cambria Math" panose="02040503050406030204" pitchFamily="18" charset="0"/>
                                    </a:rPr>
                                    <m:t>ln</m:t>
                                  </m:r>
                                </m:fName>
                                <m:e>
                                  <m:r>
                                    <m:rPr>
                                      <m:sty m:val="p"/>
                                    </m:rPr>
                                    <a:rPr lang="en-US">
                                      <a:latin typeface="Cambria Math" panose="02040503050406030204" pitchFamily="18" charset="0"/>
                                    </a:rPr>
                                    <m:t>e</m:t>
                                  </m:r>
                                </m:e>
                              </m:func>
                            </m:e>
                          </m:d>
                        </m:num>
                        <m:den>
                          <m:rad>
                            <m:radPr>
                              <m:degHide m:val="on"/>
                              <m:ctrlPr>
                                <a:rPr lang="en-US" i="1">
                                  <a:latin typeface="Cambria Math"/>
                                </a:rPr>
                              </m:ctrlPr>
                            </m:radPr>
                            <m:deg/>
                            <m:e>
                              <m:sSup>
                                <m:sSupPr>
                                  <m:ctrlPr>
                                    <a:rPr lang="en-US" i="1">
                                      <a:latin typeface="Cambria Math"/>
                                    </a:rPr>
                                  </m:ctrlPr>
                                </m:sSupPr>
                                <m:e>
                                  <m:r>
                                    <m:rPr>
                                      <m:sty m:val="p"/>
                                    </m:rPr>
                                    <a:rPr lang="en-US">
                                      <a:latin typeface="Cambria Math" panose="02040503050406030204" pitchFamily="18" charset="0"/>
                                    </a:rPr>
                                    <m:t>π</m:t>
                                  </m:r>
                                </m:e>
                                <m:sup>
                                  <m:r>
                                    <a:rPr lang="en-US">
                                      <a:latin typeface="Cambria Math" panose="02040503050406030204" pitchFamily="18" charset="0"/>
                                    </a:rPr>
                                    <m:t>2</m:t>
                                  </m:r>
                                </m:sup>
                              </m:sSup>
                              <m:r>
                                <a:rPr lang="en-US">
                                  <a:latin typeface="Cambria Math" panose="02040503050406030204" pitchFamily="18" charset="0"/>
                                </a:rPr>
                                <m:t>+</m:t>
                              </m:r>
                              <m:func>
                                <m:funcPr>
                                  <m:ctrlPr>
                                    <a:rPr lang="en-US" i="1">
                                      <a:latin typeface="Cambria Math"/>
                                    </a:rPr>
                                  </m:ctrlPr>
                                </m:funcPr>
                                <m:fName>
                                  <m:sSup>
                                    <m:sSupPr>
                                      <m:ctrlPr>
                                        <a:rPr lang="en-US" i="1">
                                          <a:latin typeface="Cambria Math"/>
                                        </a:rPr>
                                      </m:ctrlPr>
                                    </m:sSupPr>
                                    <m:e>
                                      <m:r>
                                        <m:rPr>
                                          <m:sty m:val="p"/>
                                        </m:rPr>
                                        <a:rPr lang="en-US">
                                          <a:latin typeface="Cambria Math" panose="02040503050406030204" pitchFamily="18" charset="0"/>
                                        </a:rPr>
                                        <m:t>ln</m:t>
                                      </m:r>
                                    </m:e>
                                    <m:sup>
                                      <m:r>
                                        <a:rPr lang="en-US">
                                          <a:latin typeface="Cambria Math" panose="02040503050406030204" pitchFamily="18" charset="0"/>
                                        </a:rPr>
                                        <m:t>2</m:t>
                                      </m:r>
                                    </m:sup>
                                  </m:sSup>
                                </m:fName>
                                <m:e>
                                  <m:r>
                                    <m:rPr>
                                      <m:sty m:val="p"/>
                                    </m:rPr>
                                    <a:rPr lang="en-US">
                                      <a:latin typeface="Cambria Math" panose="02040503050406030204" pitchFamily="18" charset="0"/>
                                    </a:rPr>
                                    <m:t>e</m:t>
                                  </m:r>
                                </m:e>
                              </m:func>
                            </m:e>
                          </m:rad>
                        </m:den>
                      </m:f>
                    </m:oMath>
                  </m:oMathPara>
                </a14:m>
                <a:endParaRPr lang="en-US" dirty="0"/>
              </a:p>
            </p:txBody>
          </p:sp>
        </mc:Choice>
        <mc:Fallback xmlns="">
          <p:sp>
            <p:nvSpPr>
              <p:cNvPr id="18" name="Rectangle 17">
                <a:extLst>
                  <a:ext uri="{FF2B5EF4-FFF2-40B4-BE49-F238E27FC236}">
                    <a16:creationId xmlns="" xmlns:a16="http://schemas.microsoft.com/office/drawing/2014/main" xmlns:a14="http://schemas.microsoft.com/office/drawing/2010/main" id="{9BEEB01E-1A45-4330-860D-38371D41A6C8}"/>
                  </a:ext>
                </a:extLst>
              </p:cNvPr>
              <p:cNvSpPr>
                <a:spLocks noRot="1" noChangeAspect="1" noMove="1" noResize="1" noEditPoints="1" noAdjustHandles="1" noChangeArrowheads="1" noChangeShapeType="1" noTextEdit="1"/>
              </p:cNvSpPr>
              <p:nvPr/>
            </p:nvSpPr>
            <p:spPr>
              <a:xfrm>
                <a:off x="769925" y="2667000"/>
                <a:ext cx="2231060" cy="7385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A53C9405-3A99-4E1F-9475-7A9E3CE3BEEC}"/>
                  </a:ext>
                </a:extLst>
              </p:cNvPr>
              <p:cNvSpPr/>
              <p:nvPr/>
            </p:nvSpPr>
            <p:spPr>
              <a:xfrm>
                <a:off x="954431" y="4799846"/>
                <a:ext cx="1862048"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panose="02040503050406030204" pitchFamily="18" charset="0"/>
                            </a:rPr>
                            <m:t>ξ</m:t>
                          </m:r>
                        </m:e>
                        <m:sub>
                          <m:r>
                            <m:rPr>
                              <m:sty m:val="p"/>
                            </m:rPr>
                            <a:rPr lang="en-US">
                              <a:latin typeface="Cambria Math" panose="02040503050406030204" pitchFamily="18" charset="0"/>
                            </a:rPr>
                            <m:t>i</m:t>
                          </m:r>
                        </m:sub>
                      </m:sSub>
                      <m:r>
                        <a:rPr lang="en-US">
                          <a:latin typeface="Cambria Math" panose="02040503050406030204" pitchFamily="18" charset="0"/>
                        </a:rPr>
                        <m:t>=</m:t>
                      </m:r>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V</m:t>
                              </m:r>
                            </m:e>
                            <m:sub>
                              <m:r>
                                <m:rPr>
                                  <m:sty m:val="p"/>
                                </m:rPr>
                                <a:rPr lang="en-US">
                                  <a:latin typeface="Cambria Math" panose="02040503050406030204" pitchFamily="18" charset="0"/>
                                </a:rPr>
                                <m:t>i</m:t>
                              </m:r>
                            </m:sub>
                          </m:sSub>
                        </m:num>
                        <m:den>
                          <m:sSub>
                            <m:sSubPr>
                              <m:ctrlPr>
                                <a:rPr lang="en-US" i="1">
                                  <a:latin typeface="Cambria Math"/>
                                </a:rPr>
                              </m:ctrlPr>
                            </m:sSubPr>
                            <m:e>
                              <m:r>
                                <m:rPr>
                                  <m:sty m:val="p"/>
                                </m:rPr>
                                <a:rPr lang="en-US">
                                  <a:latin typeface="Cambria Math" panose="02040503050406030204" pitchFamily="18" charset="0"/>
                                </a:rPr>
                                <m:t>ω</m:t>
                              </m:r>
                            </m:e>
                            <m:sub>
                              <m:r>
                                <a:rPr lang="en-US">
                                  <a:latin typeface="Cambria Math" panose="02040503050406030204" pitchFamily="18" charset="0"/>
                                </a:rPr>
                                <m:t>0</m:t>
                              </m:r>
                            </m:sub>
                          </m:sSub>
                        </m:den>
                      </m:f>
                      <m:func>
                        <m:funcPr>
                          <m:ctrlPr>
                            <a:rPr lang="en-US" i="1">
                              <a:latin typeface="Cambria Math"/>
                            </a:rPr>
                          </m:ctrlPr>
                        </m:funcPr>
                        <m:fName>
                          <m:r>
                            <m:rPr>
                              <m:sty m:val="p"/>
                            </m:rPr>
                            <a:rPr lang="en-US">
                              <a:latin typeface="Cambria Math" panose="02040503050406030204" pitchFamily="18" charset="0"/>
                            </a:rPr>
                            <m:t>sin</m:t>
                          </m:r>
                        </m:fName>
                        <m:e>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ω</m:t>
                                  </m:r>
                                </m:e>
                                <m:sub>
                                  <m:r>
                                    <a:rPr lang="en-US">
                                      <a:latin typeface="Cambria Math" panose="02040503050406030204" pitchFamily="18" charset="0"/>
                                    </a:rPr>
                                    <m:t>0</m:t>
                                  </m:r>
                                </m:sub>
                              </m:sSub>
                              <m:r>
                                <m:rPr>
                                  <m:sty m:val="p"/>
                                </m:rPr>
                                <a:rPr lang="en-US">
                                  <a:latin typeface="Cambria Math" panose="02040503050406030204" pitchFamily="18" charset="0"/>
                                </a:rPr>
                                <m:t>t</m:t>
                              </m:r>
                            </m:e>
                          </m:d>
                        </m:e>
                      </m:func>
                    </m:oMath>
                  </m:oMathPara>
                </a14:m>
                <a:endParaRPr lang="en-US" dirty="0"/>
              </a:p>
            </p:txBody>
          </p:sp>
        </mc:Choice>
        <mc:Fallback xmlns="">
          <p:sp>
            <p:nvSpPr>
              <p:cNvPr id="19" name="Rectangle 18">
                <a:extLst>
                  <a:ext uri="{FF2B5EF4-FFF2-40B4-BE49-F238E27FC236}">
                    <a16:creationId xmlns:a16="http://schemas.microsoft.com/office/drawing/2014/main" id="{A53C9405-3A99-4E1F-9475-7A9E3CE3BEEC}"/>
                  </a:ext>
                </a:extLst>
              </p:cNvPr>
              <p:cNvSpPr>
                <a:spLocks noRot="1" noChangeAspect="1" noMove="1" noResize="1" noEditPoints="1" noAdjustHandles="1" noChangeArrowheads="1" noChangeShapeType="1" noTextEdit="1"/>
              </p:cNvSpPr>
              <p:nvPr/>
            </p:nvSpPr>
            <p:spPr>
              <a:xfrm>
                <a:off x="954431" y="4799846"/>
                <a:ext cx="1862048" cy="65793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 xmlns:a16="http://schemas.microsoft.com/office/drawing/2014/main" id="{626F5EFF-869D-4ABB-BAAA-5BF57B39DE50}"/>
                  </a:ext>
                </a:extLst>
              </p:cNvPr>
              <p:cNvSpPr/>
              <p:nvPr/>
            </p:nvSpPr>
            <p:spPr>
              <a:xfrm>
                <a:off x="3070903" y="4753839"/>
                <a:ext cx="5243318" cy="749949"/>
              </a:xfrm>
              <a:prstGeom prst="rect">
                <a:avLst/>
              </a:prstGeom>
            </p:spPr>
            <p:txBody>
              <a:bodyPr wrap="square">
                <a:spAutoFit/>
              </a:bodyPr>
              <a:lstStyle/>
              <a:p>
                <a:r>
                  <a:rPr lang="en-US" sz="1400" b="1" dirty="0" smtClean="0">
                    <a:solidFill>
                      <a:srgbClr val="7030A0"/>
                    </a:solidFill>
                    <a:ea typeface="DengXian" panose="02010600030101010101" pitchFamily="2" charset="-122"/>
                  </a:rPr>
                  <a:t>Where </a:t>
                </a:r>
                <a14:m>
                  <m:oMath xmlns:m="http://schemas.openxmlformats.org/officeDocument/2006/math">
                    <m:sSub>
                      <m:sSubPr>
                        <m:ctrlPr>
                          <a:rPr lang="en-US" sz="1400" b="1" i="1">
                            <a:solidFill>
                              <a:srgbClr val="7030A0"/>
                            </a:solidFill>
                            <a:latin typeface="Cambria Math"/>
                            <a:cs typeface="Times New Roman" panose="02020603050405020304" pitchFamily="18" charset="0"/>
                          </a:rPr>
                        </m:ctrlPr>
                      </m:sSubPr>
                      <m:e>
                        <m:r>
                          <a:rPr lang="en-US" sz="1400" b="1" i="1">
                            <a:solidFill>
                              <a:srgbClr val="7030A0"/>
                            </a:solidFill>
                            <a:latin typeface="Cambria Math" panose="02040503050406030204" pitchFamily="18" charset="0"/>
                            <a:ea typeface="DengXian" panose="02010600030101010101" pitchFamily="2" charset="-122"/>
                            <a:cs typeface="Times New Roman" panose="02020603050405020304" pitchFamily="18" charset="0"/>
                          </a:rPr>
                          <m:t>𝑽</m:t>
                        </m:r>
                      </m:e>
                      <m:sub>
                        <m:r>
                          <a:rPr lang="en-US" sz="1400" b="1" i="1">
                            <a:solidFill>
                              <a:srgbClr val="7030A0"/>
                            </a:solidFill>
                            <a:latin typeface="Cambria Math" panose="02040503050406030204" pitchFamily="18" charset="0"/>
                            <a:ea typeface="DengXian" panose="02010600030101010101" pitchFamily="2" charset="-122"/>
                            <a:cs typeface="Times New Roman" panose="02020603050405020304" pitchFamily="18" charset="0"/>
                          </a:rPr>
                          <m:t>𝒊</m:t>
                        </m:r>
                      </m:sub>
                    </m:sSub>
                  </m:oMath>
                </a14:m>
                <a:r>
                  <a:rPr lang="en-US" sz="1400" b="1" dirty="0">
                    <a:solidFill>
                      <a:srgbClr val="7030A0"/>
                    </a:solidFill>
                    <a:ea typeface="DengXian" panose="02010600030101010101" pitchFamily="2" charset="-122"/>
                  </a:rPr>
                  <a:t> is the normal relative velocity component at the point of contact of </a:t>
                </a:r>
                <a14:m>
                  <m:oMath xmlns:m="http://schemas.openxmlformats.org/officeDocument/2006/math">
                    <m:sSup>
                      <m:sSupPr>
                        <m:ctrlPr>
                          <a:rPr lang="en-US" sz="1400" b="1" i="1">
                            <a:solidFill>
                              <a:srgbClr val="7030A0"/>
                            </a:solidFill>
                            <a:latin typeface="Cambria Math"/>
                            <a:cs typeface="Times New Roman" panose="02020603050405020304" pitchFamily="18" charset="0"/>
                          </a:rPr>
                        </m:ctrlPr>
                      </m:sSupPr>
                      <m:e>
                        <m:r>
                          <a:rPr lang="en-US" sz="1400" b="1" i="1">
                            <a:solidFill>
                              <a:srgbClr val="7030A0"/>
                            </a:solidFill>
                            <a:latin typeface="Cambria Math" panose="02040503050406030204" pitchFamily="18" charset="0"/>
                            <a:ea typeface="DengXian" panose="02010600030101010101" pitchFamily="2" charset="-122"/>
                            <a:cs typeface="Times New Roman" panose="02020603050405020304" pitchFamily="18" charset="0"/>
                          </a:rPr>
                          <m:t>𝒊</m:t>
                        </m:r>
                      </m:e>
                      <m:sup>
                        <m:r>
                          <a:rPr lang="en-US" sz="1400" b="1" i="1">
                            <a:solidFill>
                              <a:srgbClr val="7030A0"/>
                            </a:solidFill>
                            <a:latin typeface="Cambria Math" panose="02040503050406030204" pitchFamily="18" charset="0"/>
                            <a:ea typeface="DengXian" panose="02010600030101010101" pitchFamily="2" charset="-122"/>
                            <a:cs typeface="Times New Roman" panose="02020603050405020304" pitchFamily="18" charset="0"/>
                          </a:rPr>
                          <m:t>𝒕𝒉</m:t>
                        </m:r>
                      </m:sup>
                    </m:sSup>
                  </m:oMath>
                </a14:m>
                <a:r>
                  <a:rPr lang="en-US" sz="1400" b="1" dirty="0">
                    <a:solidFill>
                      <a:srgbClr val="7030A0"/>
                    </a:solidFill>
                    <a:ea typeface="DengXian" panose="02010600030101010101" pitchFamily="2" charset="-122"/>
                  </a:rPr>
                  <a:t> collision</a:t>
                </a:r>
                <a:r>
                  <a:rPr lang="en-US" sz="1400" b="1" dirty="0" smtClean="0">
                    <a:solidFill>
                      <a:srgbClr val="7030A0"/>
                    </a:solidFill>
                    <a:ea typeface="DengXian" panose="02010600030101010101" pitchFamily="2" charset="-122"/>
                  </a:rPr>
                  <a:t>, and </a:t>
                </a:r>
                <a14:m>
                  <m:oMath xmlns:m="http://schemas.openxmlformats.org/officeDocument/2006/math">
                    <m:sSub>
                      <m:sSubPr>
                        <m:ctrlPr>
                          <a:rPr lang="en-US" sz="1400" b="1" i="1">
                            <a:solidFill>
                              <a:srgbClr val="7030A0"/>
                            </a:solidFill>
                            <a:latin typeface="Cambria Math"/>
                          </a:rPr>
                        </m:ctrlPr>
                      </m:sSubPr>
                      <m:e>
                        <m:r>
                          <a:rPr lang="en-US" sz="1400" b="1" i="1">
                            <a:solidFill>
                              <a:srgbClr val="7030A0"/>
                            </a:solidFill>
                            <a:latin typeface="Cambria Math" panose="02040503050406030204" pitchFamily="18" charset="0"/>
                          </a:rPr>
                          <m:t>𝛚</m:t>
                        </m:r>
                      </m:e>
                      <m:sub>
                        <m:r>
                          <a:rPr lang="en-US" sz="1400" b="1" i="1">
                            <a:solidFill>
                              <a:srgbClr val="7030A0"/>
                            </a:solidFill>
                            <a:latin typeface="Cambria Math" panose="02040503050406030204" pitchFamily="18" charset="0"/>
                          </a:rPr>
                          <m:t>𝟎</m:t>
                        </m:r>
                      </m:sub>
                    </m:sSub>
                    <m:r>
                      <a:rPr lang="en-US" sz="1400" b="1">
                        <a:solidFill>
                          <a:srgbClr val="7030A0"/>
                        </a:solidFill>
                        <a:latin typeface="Cambria Math" panose="02040503050406030204" pitchFamily="18" charset="0"/>
                      </a:rPr>
                      <m:t>=</m:t>
                    </m:r>
                    <m:rad>
                      <m:radPr>
                        <m:degHide m:val="on"/>
                        <m:ctrlPr>
                          <a:rPr lang="en-US" sz="1400" b="1" i="1">
                            <a:solidFill>
                              <a:srgbClr val="7030A0"/>
                            </a:solidFill>
                            <a:latin typeface="Cambria Math"/>
                          </a:rPr>
                        </m:ctrlPr>
                      </m:radPr>
                      <m:deg/>
                      <m:e>
                        <m:f>
                          <m:fPr>
                            <m:ctrlPr>
                              <a:rPr lang="en-US" sz="1400" b="1" i="1">
                                <a:solidFill>
                                  <a:srgbClr val="7030A0"/>
                                </a:solidFill>
                                <a:latin typeface="Cambria Math"/>
                              </a:rPr>
                            </m:ctrlPr>
                          </m:fPr>
                          <m:num>
                            <m:sSub>
                              <m:sSubPr>
                                <m:ctrlPr>
                                  <a:rPr lang="en-US" sz="1400" b="1" i="1">
                                    <a:solidFill>
                                      <a:srgbClr val="7030A0"/>
                                    </a:solidFill>
                                    <a:latin typeface="Cambria Math"/>
                                  </a:rPr>
                                </m:ctrlPr>
                              </m:sSubPr>
                              <m:e>
                                <m:r>
                                  <a:rPr lang="en-US" sz="1400" b="1" i="1">
                                    <a:solidFill>
                                      <a:srgbClr val="7030A0"/>
                                    </a:solidFill>
                                    <a:latin typeface="Cambria Math" panose="02040503050406030204" pitchFamily="18" charset="0"/>
                                  </a:rPr>
                                  <m:t>𝐤</m:t>
                                </m:r>
                              </m:e>
                              <m:sub>
                                <m:r>
                                  <a:rPr lang="en-US" sz="1400" b="1" i="1">
                                    <a:solidFill>
                                      <a:srgbClr val="7030A0"/>
                                    </a:solidFill>
                                    <a:latin typeface="Cambria Math" panose="02040503050406030204" pitchFamily="18" charset="0"/>
                                  </a:rPr>
                                  <m:t>𝐧</m:t>
                                </m:r>
                              </m:sub>
                            </m:sSub>
                          </m:num>
                          <m:den>
                            <m:sSub>
                              <m:sSubPr>
                                <m:ctrlPr>
                                  <a:rPr lang="en-US" sz="1400" b="1" i="1">
                                    <a:solidFill>
                                      <a:srgbClr val="7030A0"/>
                                    </a:solidFill>
                                    <a:latin typeface="Cambria Math"/>
                                  </a:rPr>
                                </m:ctrlPr>
                              </m:sSubPr>
                              <m:e>
                                <m:r>
                                  <a:rPr lang="en-US" sz="1400" b="1" i="1">
                                    <a:solidFill>
                                      <a:srgbClr val="7030A0"/>
                                    </a:solidFill>
                                    <a:latin typeface="Cambria Math" panose="02040503050406030204" pitchFamily="18" charset="0"/>
                                  </a:rPr>
                                  <m:t>𝐦</m:t>
                                </m:r>
                              </m:e>
                              <m:sub>
                                <m:r>
                                  <a:rPr lang="en-US" sz="1400" b="1" i="1">
                                    <a:solidFill>
                                      <a:srgbClr val="7030A0"/>
                                    </a:solidFill>
                                    <a:latin typeface="Cambria Math" panose="02040503050406030204" pitchFamily="18" charset="0"/>
                                  </a:rPr>
                                  <m:t>𝐞𝐟𝐟</m:t>
                                </m:r>
                              </m:sub>
                            </m:sSub>
                          </m:den>
                        </m:f>
                      </m:e>
                    </m:rad>
                  </m:oMath>
                </a14:m>
                <a:endParaRPr lang="en-US" sz="1400" b="1" dirty="0">
                  <a:solidFill>
                    <a:srgbClr val="7030A0"/>
                  </a:solidFill>
                </a:endParaRPr>
              </a:p>
            </p:txBody>
          </p:sp>
        </mc:Choice>
        <mc:Fallback xmlns="">
          <p:sp>
            <p:nvSpPr>
              <p:cNvPr id="20" name="Rectangle 19">
                <a:extLst>
                  <a:ext uri="{FF2B5EF4-FFF2-40B4-BE49-F238E27FC236}">
                    <a16:creationId xmlns:a16="http://schemas.microsoft.com/office/drawing/2014/main" xmlns="" xmlns:a14="http://schemas.microsoft.com/office/drawing/2010/main" id="{626F5EFF-869D-4ABB-BAAA-5BF57B39DE50}"/>
                  </a:ext>
                </a:extLst>
              </p:cNvPr>
              <p:cNvSpPr>
                <a:spLocks noRot="1" noChangeAspect="1" noMove="1" noResize="1" noEditPoints="1" noAdjustHandles="1" noChangeArrowheads="1" noChangeShapeType="1" noTextEdit="1"/>
              </p:cNvSpPr>
              <p:nvPr/>
            </p:nvSpPr>
            <p:spPr>
              <a:xfrm>
                <a:off x="3070903" y="4753839"/>
                <a:ext cx="5243318" cy="749949"/>
              </a:xfrm>
              <a:prstGeom prst="rect">
                <a:avLst/>
              </a:prstGeom>
              <a:blipFill rotWithShape="1">
                <a:blip r:embed="rId8"/>
                <a:stretch>
                  <a:fillRect l="-349" t="-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F63687CA-8605-4A5A-8C26-FCE573B37B32}"/>
                  </a:ext>
                </a:extLst>
              </p:cNvPr>
              <p:cNvSpPr/>
              <p:nvPr/>
            </p:nvSpPr>
            <p:spPr>
              <a:xfrm>
                <a:off x="619965" y="5905707"/>
                <a:ext cx="7790610" cy="389274"/>
              </a:xfrm>
              <a:prstGeom prst="rect">
                <a:avLst/>
              </a:prstGeom>
            </p:spPr>
            <p:txBody>
              <a:bodyPr wrap="square">
                <a:spAutoFit/>
              </a:bodyPr>
              <a:lstStyle/>
              <a:p>
                <a:r>
                  <a:rPr lang="en-US" b="1" dirty="0" smtClean="0">
                    <a:solidFill>
                      <a:srgbClr val="7030A0"/>
                    </a:solidFill>
                  </a:rPr>
                  <a:t>The time-averaged square of the normal overlap </a:t>
                </a:r>
                <a14:m>
                  <m:oMath xmlns:m="http://schemas.openxmlformats.org/officeDocument/2006/math">
                    <m:sSubSup>
                      <m:sSubSupPr>
                        <m:ctrlPr>
                          <a:rPr lang="en-US" b="1" i="1">
                            <a:solidFill>
                              <a:srgbClr val="7030A0"/>
                            </a:solidFill>
                            <a:latin typeface="Cambria Math"/>
                          </a:rPr>
                        </m:ctrlPr>
                      </m:sSubSupPr>
                      <m:e>
                        <m:acc>
                          <m:accPr>
                            <m:chr m:val="̅"/>
                            <m:ctrlPr>
                              <a:rPr lang="en-US" b="1" i="1">
                                <a:solidFill>
                                  <a:srgbClr val="7030A0"/>
                                </a:solidFill>
                                <a:latin typeface="Cambria Math"/>
                              </a:rPr>
                            </m:ctrlPr>
                          </m:accPr>
                          <m:e>
                            <m:r>
                              <a:rPr lang="en-US" b="1" i="1">
                                <a:solidFill>
                                  <a:srgbClr val="7030A0"/>
                                </a:solidFill>
                                <a:latin typeface="Cambria Math" panose="02040503050406030204" pitchFamily="18" charset="0"/>
                              </a:rPr>
                              <m:t>𝛏</m:t>
                            </m:r>
                          </m:e>
                        </m:acc>
                      </m:e>
                      <m:sub>
                        <m:r>
                          <a:rPr lang="en-US" b="1" i="1">
                            <a:solidFill>
                              <a:srgbClr val="7030A0"/>
                            </a:solidFill>
                            <a:latin typeface="Cambria Math" panose="02040503050406030204" pitchFamily="18" charset="0"/>
                          </a:rPr>
                          <m:t>𝒊</m:t>
                        </m:r>
                      </m:sub>
                      <m:sup>
                        <m:r>
                          <a:rPr lang="en-US" b="1" i="1">
                            <a:solidFill>
                              <a:srgbClr val="7030A0"/>
                            </a:solidFill>
                            <a:latin typeface="Cambria Math" panose="02040503050406030204" pitchFamily="18" charset="0"/>
                          </a:rPr>
                          <m:t>𝟐</m:t>
                        </m:r>
                      </m:sup>
                    </m:sSubSup>
                    <m:r>
                      <a:rPr lang="en-US" b="1" i="1">
                        <a:solidFill>
                          <a:srgbClr val="7030A0"/>
                        </a:solidFill>
                        <a:latin typeface="Cambria Math" panose="02040503050406030204" pitchFamily="18" charset="0"/>
                      </a:rPr>
                      <m:t>=</m:t>
                    </m:r>
                    <m:r>
                      <a:rPr lang="en-US" b="1" i="1">
                        <a:solidFill>
                          <a:srgbClr val="7030A0"/>
                        </a:solidFill>
                        <a:latin typeface="Cambria Math" panose="02040503050406030204" pitchFamily="18" charset="0"/>
                      </a:rPr>
                      <m:t>𝒇</m:t>
                    </m:r>
                    <m:d>
                      <m:dPr>
                        <m:ctrlPr>
                          <a:rPr lang="en-US" b="1" i="1">
                            <a:solidFill>
                              <a:srgbClr val="7030A0"/>
                            </a:solidFill>
                            <a:latin typeface="Cambria Math"/>
                          </a:rPr>
                        </m:ctrlPr>
                      </m:dPr>
                      <m:e>
                        <m:sSub>
                          <m:sSubPr>
                            <m:ctrlPr>
                              <a:rPr lang="en-US" b="1" i="1">
                                <a:solidFill>
                                  <a:srgbClr val="7030A0"/>
                                </a:solidFill>
                                <a:latin typeface="Cambria Math"/>
                              </a:rPr>
                            </m:ctrlPr>
                          </m:sSubPr>
                          <m:e>
                            <m:r>
                              <a:rPr lang="en-US" b="1" i="1">
                                <a:solidFill>
                                  <a:srgbClr val="7030A0"/>
                                </a:solidFill>
                                <a:latin typeface="Cambria Math" panose="02040503050406030204" pitchFamily="18" charset="0"/>
                              </a:rPr>
                              <m:t>𝑽</m:t>
                            </m:r>
                          </m:e>
                          <m:sub>
                            <m:r>
                              <a:rPr lang="en-US" b="1" i="1">
                                <a:solidFill>
                                  <a:srgbClr val="7030A0"/>
                                </a:solidFill>
                                <a:latin typeface="Cambria Math" panose="02040503050406030204" pitchFamily="18" charset="0"/>
                              </a:rPr>
                              <m:t>𝒊</m:t>
                            </m:r>
                          </m:sub>
                        </m:sSub>
                      </m:e>
                    </m:d>
                  </m:oMath>
                </a14:m>
                <a:endParaRPr lang="en-US" b="1" dirty="0">
                  <a:solidFill>
                    <a:srgbClr val="7030A0"/>
                  </a:solidFill>
                </a:endParaRPr>
              </a:p>
            </p:txBody>
          </p:sp>
        </mc:Choice>
        <mc:Fallback xmlns="">
          <p:sp>
            <p:nvSpPr>
              <p:cNvPr id="3" name="Rectangle 2">
                <a:extLst>
                  <a:ext uri="{FF2B5EF4-FFF2-40B4-BE49-F238E27FC236}">
                    <a16:creationId xmlns:a16="http://schemas.microsoft.com/office/drawing/2014/main" xmlns="" xmlns:a14="http://schemas.microsoft.com/office/drawing/2010/main" id="{F63687CA-8605-4A5A-8C26-FCE573B37B32}"/>
                  </a:ext>
                </a:extLst>
              </p:cNvPr>
              <p:cNvSpPr>
                <a:spLocks noRot="1" noChangeAspect="1" noMove="1" noResize="1" noEditPoints="1" noAdjustHandles="1" noChangeArrowheads="1" noChangeShapeType="1" noTextEdit="1"/>
              </p:cNvSpPr>
              <p:nvPr/>
            </p:nvSpPr>
            <p:spPr>
              <a:xfrm>
                <a:off x="619965" y="5905707"/>
                <a:ext cx="7790610" cy="389274"/>
              </a:xfrm>
              <a:prstGeom prst="rect">
                <a:avLst/>
              </a:prstGeom>
              <a:blipFill rotWithShape="1">
                <a:blip r:embed="rId9"/>
                <a:stretch>
                  <a:fillRect l="-704" t="-3125" b="-23438"/>
                </a:stretch>
              </a:blipFill>
            </p:spPr>
            <p:txBody>
              <a:bodyPr/>
              <a:lstStyle/>
              <a:p>
                <a:r>
                  <a:rPr lang="en-US">
                    <a:noFill/>
                  </a:rPr>
                  <a:t> </a:t>
                </a:r>
              </a:p>
            </p:txBody>
          </p:sp>
        </mc:Fallback>
      </mc:AlternateContent>
    </p:spTree>
    <p:extLst>
      <p:ext uri="{BB962C8B-B14F-4D97-AF65-F5344CB8AC3E}">
        <p14:creationId xmlns:p14="http://schemas.microsoft.com/office/powerpoint/2010/main" val="263849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Comparison with DEM</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80F4202C-9447-4783-8726-478E90E93DA0}"/>
                  </a:ext>
                </a:extLst>
              </p:cNvPr>
              <p:cNvSpPr/>
              <p:nvPr/>
            </p:nvSpPr>
            <p:spPr>
              <a:xfrm>
                <a:off x="235077" y="534390"/>
                <a:ext cx="3257550" cy="3442481"/>
              </a:xfrm>
              <a:prstGeom prst="rect">
                <a:avLst/>
              </a:prstGeom>
            </p:spPr>
            <p:txBody>
              <a:bodyPr wrap="square">
                <a:spAutoFit/>
              </a:bodyPr>
              <a:lstStyle/>
              <a:p>
                <a:r>
                  <a:rPr lang="en-US" b="1" dirty="0" smtClean="0">
                    <a:solidFill>
                      <a:srgbClr val="7030A0"/>
                    </a:solidFill>
                    <a:latin typeface="+mj-lt"/>
                    <a:ea typeface="DengXian" charset="-122"/>
                  </a:rPr>
                  <a:t>Second Modification: Include explicitly the elastic energy:</a:t>
                </a:r>
              </a:p>
              <a:p>
                <a:endParaRPr lang="en-US" b="1" dirty="0" smtClean="0">
                  <a:solidFill>
                    <a:srgbClr val="7030A0"/>
                  </a:solidFill>
                  <a:latin typeface="+mj-lt"/>
                  <a:ea typeface="DengXian" charset="-122"/>
                </a:endParaRPr>
              </a:p>
              <a:p>
                <a:endParaRPr lang="en-US" b="0" i="0" dirty="0" smtClean="0">
                  <a:solidFill>
                    <a:srgbClr val="7030A0"/>
                  </a:solidFill>
                  <a:latin typeface="Cambria Math"/>
                  <a:ea typeface="DengXian" charset="-122"/>
                </a:endParaRPr>
              </a:p>
              <a:p>
                <a:endParaRPr lang="en-US" dirty="0" smtClean="0">
                  <a:solidFill>
                    <a:srgbClr val="7030A0"/>
                  </a:solidFill>
                  <a:latin typeface="Cambria Math"/>
                  <a:ea typeface="DengXian" charset="-122"/>
                </a:endParaRPr>
              </a:p>
              <a:p>
                <a:endParaRPr lang="en-US" b="0" i="0" dirty="0">
                  <a:solidFill>
                    <a:srgbClr val="7030A0"/>
                  </a:solidFill>
                  <a:latin typeface="Cambria Math"/>
                  <a:ea typeface="DengXian" charset="-122"/>
                  <a:cs typeface="Times New Roman" charset="0"/>
                </a:endParaRPr>
              </a:p>
              <a:p>
                <a:pPr/>
                <a14:m>
                  <m:oMathPara xmlns:m="http://schemas.openxmlformats.org/officeDocument/2006/math">
                    <m:oMathParaPr>
                      <m:jc m:val="centerGroup"/>
                    </m:oMathParaPr>
                    <m:oMath xmlns:m="http://schemas.openxmlformats.org/officeDocument/2006/math">
                      <m:r>
                        <m:rPr>
                          <m:sty m:val="p"/>
                        </m:rPr>
                        <a:rPr lang="en-US" b="0" i="0" smtClean="0">
                          <a:solidFill>
                            <a:srgbClr val="7030A0"/>
                          </a:solidFill>
                          <a:latin typeface="Cambria Math"/>
                          <a:cs typeface="Times New Roman" charset="0"/>
                        </a:rPr>
                        <m:t>The</m:t>
                      </m:r>
                      <m:r>
                        <a:rPr lang="en-US" b="0" i="0" smtClean="0">
                          <a:solidFill>
                            <a:srgbClr val="7030A0"/>
                          </a:solidFill>
                          <a:latin typeface="Cambria Math"/>
                          <a:cs typeface="Times New Roman" charset="0"/>
                        </a:rPr>
                        <m:t> </m:t>
                      </m:r>
                      <m:r>
                        <m:rPr>
                          <m:sty m:val="p"/>
                        </m:rPr>
                        <a:rPr lang="en-US" b="0" i="0" smtClean="0">
                          <a:solidFill>
                            <a:srgbClr val="7030A0"/>
                          </a:solidFill>
                          <a:latin typeface="Cambria Math"/>
                          <a:cs typeface="Times New Roman" charset="0"/>
                        </a:rPr>
                        <m:t>total</m:t>
                      </m:r>
                      <m:r>
                        <a:rPr lang="en-US" b="0" i="0" smtClean="0">
                          <a:solidFill>
                            <a:srgbClr val="7030A0"/>
                          </a:solidFill>
                          <a:latin typeface="Cambria Math"/>
                          <a:cs typeface="Times New Roman" charset="0"/>
                        </a:rPr>
                        <m:t> </m:t>
                      </m:r>
                      <m:r>
                        <m:rPr>
                          <m:nor/>
                        </m:rPr>
                        <a:rPr lang="en-US" b="0" i="0" smtClean="0">
                          <a:solidFill>
                            <a:srgbClr val="7030A0"/>
                          </a:solidFill>
                          <a:latin typeface="Cambria Math"/>
                          <a:cs typeface="Times New Roman" charset="0"/>
                        </a:rPr>
                        <m:t>temperature</m:t>
                      </m:r>
                      <m:r>
                        <a:rPr lang="en-US" b="0" i="0" smtClean="0">
                          <a:solidFill>
                            <a:srgbClr val="7030A0"/>
                          </a:solidFill>
                          <a:latin typeface="Cambria Math"/>
                          <a:cs typeface="Times New Roman" charset="0"/>
                        </a:rPr>
                        <m:t> </m:t>
                      </m:r>
                      <m:r>
                        <m:rPr>
                          <m:sty m:val="p"/>
                        </m:rPr>
                        <a:rPr lang="en-US" b="0" i="0" smtClean="0">
                          <a:solidFill>
                            <a:srgbClr val="7030A0"/>
                          </a:solidFill>
                          <a:latin typeface="Cambria Math"/>
                          <a:cs typeface="Times New Roman" charset="0"/>
                        </a:rPr>
                        <m:t>is</m:t>
                      </m:r>
                      <m:r>
                        <a:rPr lang="en-US" b="0" i="1" smtClean="0">
                          <a:solidFill>
                            <a:srgbClr val="7030A0"/>
                          </a:solidFill>
                          <a:latin typeface="Cambria Math"/>
                          <a:cs typeface="Times New Roman" charset="0"/>
                        </a:rPr>
                        <m:t>:</m:t>
                      </m:r>
                    </m:oMath>
                  </m:oMathPara>
                </a14:m>
                <a:endParaRPr lang="en-US" b="0" i="1" dirty="0" smtClean="0">
                  <a:solidFill>
                    <a:srgbClr val="7030A0"/>
                  </a:solidFill>
                  <a:latin typeface="Cambria Math"/>
                  <a:cs typeface="Times New Roman" charset="0"/>
                </a:endParaRPr>
              </a:p>
              <a:p>
                <a14:m>
                  <m:oMath xmlns:m="http://schemas.openxmlformats.org/officeDocument/2006/math">
                    <m:r>
                      <a:rPr lang="en-US" b="0" i="0" smtClean="0">
                        <a:solidFill>
                          <a:srgbClr val="7030A0"/>
                        </a:solidFill>
                        <a:latin typeface="Cambria Math"/>
                        <a:cs typeface="Times New Roman" charset="0"/>
                      </a:rPr>
                      <m:t> </m:t>
                    </m:r>
                    <m:sSub>
                      <m:sSubPr>
                        <m:ctrlPr>
                          <a:rPr lang="en-US" i="1">
                            <a:solidFill>
                              <a:srgbClr val="7030A0"/>
                            </a:solidFill>
                            <a:latin typeface="Cambria Math"/>
                            <a:cs typeface="Times New Roman" charset="0"/>
                          </a:rPr>
                        </m:ctrlPr>
                      </m:sSubPr>
                      <m:e>
                        <m:r>
                          <m:rPr>
                            <m:sty m:val="p"/>
                          </m:rPr>
                          <a:rPr lang="en-US">
                            <a:solidFill>
                              <a:srgbClr val="7030A0"/>
                            </a:solidFill>
                            <a:latin typeface="Cambria Math"/>
                            <a:ea typeface="DengXian" charset="-122"/>
                            <a:cs typeface="Times New Roman" charset="0"/>
                          </a:rPr>
                          <m:t>T</m:t>
                        </m:r>
                      </m:e>
                      <m:sub>
                        <m:r>
                          <m:rPr>
                            <m:sty m:val="p"/>
                          </m:rPr>
                          <a:rPr lang="en-US">
                            <a:solidFill>
                              <a:srgbClr val="7030A0"/>
                            </a:solidFill>
                            <a:latin typeface="Cambria Math"/>
                            <a:ea typeface="DengXian" charset="-122"/>
                            <a:cs typeface="Times New Roman" charset="0"/>
                          </a:rPr>
                          <m:t>g</m:t>
                        </m:r>
                      </m:sub>
                    </m:sSub>
                    <m:r>
                      <a:rPr lang="en-US">
                        <a:solidFill>
                          <a:srgbClr val="7030A0"/>
                        </a:solidFill>
                        <a:latin typeface="Cambria Math"/>
                        <a:ea typeface="DengXian" charset="-122"/>
                        <a:cs typeface="Times New Roman" charset="0"/>
                      </a:rPr>
                      <m:t>=</m:t>
                    </m:r>
                    <m:sSub>
                      <m:sSubPr>
                        <m:ctrlPr>
                          <a:rPr lang="en-US" i="1">
                            <a:solidFill>
                              <a:srgbClr val="7030A0"/>
                            </a:solidFill>
                            <a:latin typeface="Cambria Math"/>
                            <a:ea typeface="DengXian" charset="-122"/>
                            <a:cs typeface="Times New Roman" charset="0"/>
                          </a:rPr>
                        </m:ctrlPr>
                      </m:sSubPr>
                      <m:e>
                        <m:r>
                          <m:rPr>
                            <m:sty m:val="p"/>
                          </m:rPr>
                          <a:rPr lang="en-US">
                            <a:solidFill>
                              <a:srgbClr val="7030A0"/>
                            </a:solidFill>
                            <a:latin typeface="Cambria Math"/>
                            <a:ea typeface="DengXian" charset="-122"/>
                            <a:cs typeface="Times New Roman" charset="0"/>
                          </a:rPr>
                          <m:t>T</m:t>
                        </m:r>
                      </m:e>
                      <m:sub>
                        <m:r>
                          <m:rPr>
                            <m:sty m:val="p"/>
                          </m:rPr>
                          <a:rPr lang="en-US">
                            <a:solidFill>
                              <a:srgbClr val="7030A0"/>
                            </a:solidFill>
                            <a:latin typeface="Cambria Math"/>
                            <a:ea typeface="DengXian" charset="-122"/>
                            <a:cs typeface="Times New Roman" charset="0"/>
                          </a:rPr>
                          <m:t>e</m:t>
                        </m:r>
                      </m:sub>
                    </m:sSub>
                    <m:r>
                      <a:rPr lang="en-US">
                        <a:solidFill>
                          <a:srgbClr val="7030A0"/>
                        </a:solidFill>
                        <a:latin typeface="Cambria Math"/>
                        <a:ea typeface="DengXian" charset="-122"/>
                        <a:cs typeface="Times New Roman" charset="0"/>
                      </a:rPr>
                      <m:t>+</m:t>
                    </m:r>
                    <m:sSub>
                      <m:sSubPr>
                        <m:ctrlPr>
                          <a:rPr lang="en-US" i="1">
                            <a:solidFill>
                              <a:srgbClr val="7030A0"/>
                            </a:solidFill>
                            <a:latin typeface="Cambria Math"/>
                            <a:ea typeface="DengXian" charset="-122"/>
                            <a:cs typeface="Times New Roman" charset="0"/>
                          </a:rPr>
                        </m:ctrlPr>
                      </m:sSubPr>
                      <m:e>
                        <m:r>
                          <m:rPr>
                            <m:sty m:val="p"/>
                          </m:rPr>
                          <a:rPr lang="en-US">
                            <a:solidFill>
                              <a:srgbClr val="7030A0"/>
                            </a:solidFill>
                            <a:latin typeface="Cambria Math"/>
                            <a:ea typeface="DengXian" charset="-122"/>
                            <a:cs typeface="Times New Roman" charset="0"/>
                          </a:rPr>
                          <m:t>T</m:t>
                        </m:r>
                      </m:e>
                      <m:sub>
                        <m:r>
                          <m:rPr>
                            <m:sty m:val="p"/>
                          </m:rPr>
                          <a:rPr lang="en-US">
                            <a:solidFill>
                              <a:srgbClr val="7030A0"/>
                            </a:solidFill>
                            <a:latin typeface="Cambria Math"/>
                            <a:ea typeface="DengXian" charset="-122"/>
                            <a:cs typeface="Times New Roman" charset="0"/>
                          </a:rPr>
                          <m:t>k</m:t>
                        </m:r>
                      </m:sub>
                    </m:sSub>
                  </m:oMath>
                </a14:m>
                <a:r>
                  <a:rPr lang="en-US" dirty="0">
                    <a:solidFill>
                      <a:srgbClr val="7030A0"/>
                    </a:solidFill>
                    <a:latin typeface="+mj-lt"/>
                    <a:ea typeface="DengXian" charset="-122"/>
                  </a:rPr>
                  <a:t> </a:t>
                </a:r>
                <a:endParaRPr lang="en-US" dirty="0" smtClean="0">
                  <a:solidFill>
                    <a:srgbClr val="7030A0"/>
                  </a:solidFill>
                  <a:latin typeface="+mj-lt"/>
                  <a:ea typeface="DengXian" charset="-122"/>
                </a:endParaRPr>
              </a:p>
              <a:p>
                <a:r>
                  <a:rPr lang="en-US" dirty="0" smtClean="0">
                    <a:solidFill>
                      <a:srgbClr val="7030A0"/>
                    </a:solidFill>
                    <a:latin typeface="+mj-lt"/>
                    <a:ea typeface="DengXian" charset="-122"/>
                  </a:rPr>
                  <a:t>and the </a:t>
                </a:r>
                <a:r>
                  <a:rPr lang="en-US" dirty="0">
                    <a:solidFill>
                      <a:srgbClr val="7030A0"/>
                    </a:solidFill>
                    <a:latin typeface="+mj-lt"/>
                    <a:ea typeface="DengXian" charset="-122"/>
                  </a:rPr>
                  <a:t>model </a:t>
                </a:r>
                <a:r>
                  <a:rPr lang="en-US" dirty="0" smtClean="0">
                    <a:solidFill>
                      <a:srgbClr val="7030A0"/>
                    </a:solidFill>
                    <a:latin typeface="+mj-lt"/>
                    <a:ea typeface="DengXian" charset="-122"/>
                  </a:rPr>
                  <a:t>is capable of calculating the </a:t>
                </a:r>
                <a:r>
                  <a:rPr lang="en-US" dirty="0">
                    <a:solidFill>
                      <a:srgbClr val="7030A0"/>
                    </a:solidFill>
                    <a:latin typeface="+mj-lt"/>
                    <a:ea typeface="DengXian" charset="-122"/>
                  </a:rPr>
                  <a:t>temperature </a:t>
                </a:r>
                <a:r>
                  <a:rPr lang="en-US" dirty="0" smtClean="0">
                    <a:solidFill>
                      <a:srgbClr val="7030A0"/>
                    </a:solidFill>
                    <a:latin typeface="+mj-lt"/>
                    <a:ea typeface="DengXian" charset="-122"/>
                  </a:rPr>
                  <a:t>ratio:</a:t>
                </a:r>
                <a:endParaRPr lang="en-US" dirty="0">
                  <a:solidFill>
                    <a:srgbClr val="7030A0"/>
                  </a:solidFill>
                  <a:latin typeface="+mj-lt"/>
                  <a:ea typeface="DengXian" charset="-122"/>
                </a:endParaRPr>
              </a:p>
              <a:p>
                <a:pPr marL="285750" indent="-285750">
                  <a:buFont typeface="Wingdings" panose="05000000000000000000" pitchFamily="2" charset="2"/>
                  <a:buChar char="v"/>
                </a:pPr>
                <a:endParaRPr lang="en-US" dirty="0">
                  <a:solidFill>
                    <a:schemeClr val="accent2"/>
                  </a:solidFill>
                </a:endParaRPr>
              </a:p>
            </p:txBody>
          </p:sp>
        </mc:Choice>
        <mc:Fallback xmlns="">
          <p:sp>
            <p:nvSpPr>
              <p:cNvPr id="3" name="Rectangle 2">
                <a:extLst>
                  <a:ext uri="{FF2B5EF4-FFF2-40B4-BE49-F238E27FC236}">
                    <a16:creationId xmlns:a16="http://schemas.microsoft.com/office/drawing/2014/main" xmlns="" xmlns:a14="http://schemas.microsoft.com/office/drawing/2010/main" id="{80F4202C-9447-4783-8726-478E90E93DA0}"/>
                  </a:ext>
                </a:extLst>
              </p:cNvPr>
              <p:cNvSpPr>
                <a:spLocks noRot="1" noChangeAspect="1" noMove="1" noResize="1" noEditPoints="1" noAdjustHandles="1" noChangeArrowheads="1" noChangeShapeType="1" noTextEdit="1"/>
              </p:cNvSpPr>
              <p:nvPr/>
            </p:nvSpPr>
            <p:spPr>
              <a:xfrm>
                <a:off x="235077" y="534390"/>
                <a:ext cx="3257550" cy="3442481"/>
              </a:xfrm>
              <a:prstGeom prst="rect">
                <a:avLst/>
              </a:prstGeom>
              <a:blipFill rotWithShape="1">
                <a:blip r:embed="rId3"/>
                <a:stretch>
                  <a:fillRect l="-1685" t="-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D8F412D3-8A74-480C-B85E-3D84DBADC372}"/>
                  </a:ext>
                </a:extLst>
              </p:cNvPr>
              <p:cNvSpPr txBox="1"/>
              <p:nvPr/>
            </p:nvSpPr>
            <p:spPr>
              <a:xfrm>
                <a:off x="21771" y="4191000"/>
                <a:ext cx="8386409" cy="1014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sSub>
                            <m:sSubPr>
                              <m:ctrlPr>
                                <a:rPr lang="en-US" i="1">
                                  <a:latin typeface="Cambria Math"/>
                                </a:rPr>
                              </m:ctrlPr>
                            </m:sSubPr>
                            <m:e>
                              <m:r>
                                <a:rPr lang="en-US" b="0" i="1" smtClean="0">
                                  <a:latin typeface="Cambria Math" panose="02040503050406030204" pitchFamily="18" charset="0"/>
                                </a:rPr>
                                <m:t>3</m:t>
                              </m:r>
                              <m:r>
                                <a:rPr lang="en-US" i="1">
                                  <a:latin typeface="Cambria Math" panose="02040503050406030204" pitchFamily="18" charset="0"/>
                                </a:rPr>
                                <m:t>𝑇</m:t>
                              </m:r>
                            </m:e>
                            <m:sub>
                              <m:r>
                                <a:rPr lang="en-US" i="1">
                                  <a:latin typeface="Cambria Math" panose="02040503050406030204" pitchFamily="18" charset="0"/>
                                </a:rPr>
                                <m:t>𝑒</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𝑘</m:t>
                              </m:r>
                            </m:sub>
                          </m:sSub>
                        </m:den>
                      </m:f>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𝑐</m:t>
                              </m:r>
                            </m:sub>
                          </m:sSub>
                        </m:num>
                        <m:den>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12</m:t>
                          </m:r>
                        </m:num>
                        <m:den>
                          <m:r>
                            <a:rPr lang="en-US" b="0" i="1" smtClean="0">
                              <a:latin typeface="Cambria Math" panose="02040503050406030204" pitchFamily="18" charset="0"/>
                            </a:rPr>
                            <m:t>𝑑</m:t>
                          </m:r>
                        </m:den>
                      </m:f>
                      <m:r>
                        <a:rPr lang="en-US" b="0" i="1" smtClean="0">
                          <a:latin typeface="Cambria Math" panose="02040503050406030204" pitchFamily="18" charset="0"/>
                        </a:rPr>
                        <m:t>𝜙</m:t>
                      </m:r>
                      <m:sSub>
                        <m:sSubPr>
                          <m:ctrlPr>
                            <a:rPr lang="en-US" b="0" i="1" smtClean="0">
                              <a:latin typeface="Cambria Math"/>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m:t>
                          </m:r>
                        </m:sub>
                      </m:sSub>
                      <m:rad>
                        <m:radPr>
                          <m:degHide m:val="on"/>
                          <m:ctrlPr>
                            <a:rPr lang="en-US" b="0" i="1" smtClean="0">
                              <a:latin typeface="Cambria Math"/>
                            </a:rPr>
                          </m:ctrlPr>
                        </m:radPr>
                        <m:deg/>
                        <m:e>
                          <m:r>
                            <a:rPr lang="en-US" b="0" i="1" smtClean="0">
                              <a:latin typeface="Cambria Math" panose="02040503050406030204" pitchFamily="18" charset="0"/>
                            </a:rPr>
                            <m:t>𝜋</m:t>
                          </m:r>
                        </m:e>
                      </m:rad>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𝑛</m:t>
                                      </m:r>
                                    </m:sub>
                                  </m:sSub>
                                </m:num>
                                <m:den>
                                  <m:sSub>
                                    <m:sSubPr>
                                      <m:ctrlPr>
                                        <a:rPr lang="en-US" b="0" i="1" smtClean="0">
                                          <a:latin typeface="Cambria Math"/>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𝑒𝑓𝑓</m:t>
                                      </m:r>
                                    </m:sub>
                                  </m:sSub>
                                </m:den>
                              </m:f>
                              <m:r>
                                <a:rPr lang="en-US" b="0" i="1" smtClean="0">
                                  <a:latin typeface="Cambria Math" panose="02040503050406030204" pitchFamily="18" charset="0"/>
                                </a:rPr>
                                <m:t>−</m:t>
                              </m:r>
                              <m:f>
                                <m:fPr>
                                  <m:ctrlPr>
                                    <a:rPr lang="en-US" b="0" i="1" smtClean="0">
                                      <a:latin typeface="Cambria Math"/>
                                    </a:rPr>
                                  </m:ctrlPr>
                                </m:fPr>
                                <m:num>
                                  <m:sSubSup>
                                    <m:sSubSupPr>
                                      <m:ctrlPr>
                                        <a:rPr lang="en-US" b="0" i="1" smtClean="0">
                                          <a:latin typeface="Cambria Math"/>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𝑛</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4</m:t>
                                  </m:r>
                                  <m:sSubSup>
                                    <m:sSubSupPr>
                                      <m:ctrlPr>
                                        <a:rPr lang="en-US" b="0" i="1" smtClean="0">
                                          <a:latin typeface="Cambria Math"/>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𝑒𝑓𝑓</m:t>
                                      </m:r>
                                    </m:sub>
                                    <m:sup>
                                      <m:r>
                                        <a:rPr lang="en-US" b="0" i="1" smtClean="0">
                                          <a:latin typeface="Cambria Math" panose="02040503050406030204" pitchFamily="18" charset="0"/>
                                        </a:rPr>
                                        <m:t>2</m:t>
                                      </m:r>
                                    </m:sup>
                                  </m:sSubSup>
                                </m:den>
                              </m:f>
                            </m:e>
                          </m:d>
                        </m:e>
                        <m:sup>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
                        <m:dPr>
                          <m:ctrlPr>
                            <a:rPr lang="en-US" b="0" i="1" smtClean="0">
                              <a:latin typeface="Cambria Math"/>
                            </a:rPr>
                          </m:ctrlPr>
                        </m:dPr>
                        <m:e>
                          <m:r>
                            <a:rPr lang="en-US" b="0" i="1" smtClean="0">
                              <a:latin typeface="Cambria Math" panose="02040503050406030204" pitchFamily="18" charset="0"/>
                            </a:rPr>
                            <m:t>1−</m:t>
                          </m:r>
                          <m:f>
                            <m:fPr>
                              <m:ctrlPr>
                                <a:rPr lang="en-US" b="0" i="1" smtClean="0">
                                  <a:latin typeface="Cambria Math"/>
                                </a:rPr>
                              </m:ctrlPr>
                            </m:fPr>
                            <m:num>
                              <m:rad>
                                <m:radPr>
                                  <m:degHide m:val="on"/>
                                  <m:ctrlPr>
                                    <a:rPr lang="en-US" b="0" i="1" smtClean="0">
                                      <a:latin typeface="Cambria Math"/>
                                    </a:rPr>
                                  </m:ctrlPr>
                                </m:radPr>
                                <m:deg/>
                                <m:e>
                                  <m:r>
                                    <a:rPr lang="en-US" b="0" i="1" smtClean="0">
                                      <a:latin typeface="Cambria Math" panose="02040503050406030204" pitchFamily="18" charset="0"/>
                                    </a:rPr>
                                    <m:t>1−</m:t>
                                  </m:r>
                                  <m:sSup>
                                    <m:sSupPr>
                                      <m:ctrlPr>
                                        <a:rPr lang="en-US" b="0" i="1" smtClean="0">
                                          <a:latin typeface="Cambria Math"/>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e>
                              </m:rad>
                              <m:func>
                                <m:funcPr>
                                  <m:ctrlPr>
                                    <a:rPr lang="en-US" b="0" i="1" smtClean="0">
                                      <a:latin typeface="Cambria Math"/>
                                    </a:rPr>
                                  </m:ctrlPr>
                                </m:funcPr>
                                <m:fName>
                                  <m:r>
                                    <m:rPr>
                                      <m:sty m:val="p"/>
                                    </m:rPr>
                                    <a:rPr lang="en-US" b="0" i="0" smtClean="0">
                                      <a:latin typeface="Cambria Math" panose="02040503050406030204" pitchFamily="18" charset="0"/>
                                    </a:rPr>
                                    <m:t>sin</m:t>
                                  </m:r>
                                </m:fName>
                                <m:e>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ad>
                                            <m:radPr>
                                              <m:degHide m:val="on"/>
                                              <m:ctrlPr>
                                                <a:rPr lang="en-US" i="1">
                                                  <a:latin typeface="Cambria Math"/>
                                                </a:rPr>
                                              </m:ctrlPr>
                                            </m:radPr>
                                            <m:deg/>
                                            <m:e>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𝛽</m:t>
                                                  </m:r>
                                                </m:e>
                                                <m:sup>
                                                  <m:r>
                                                    <a:rPr lang="en-US" i="1">
                                                      <a:latin typeface="Cambria Math" panose="02040503050406030204" pitchFamily="18" charset="0"/>
                                                    </a:rPr>
                                                    <m:t>2</m:t>
                                                  </m:r>
                                                </m:sup>
                                              </m:sSup>
                                            </m:e>
                                          </m:rad>
                                        </m:den>
                                      </m:f>
                                    </m:e>
                                  </m:d>
                                </m:e>
                              </m:func>
                            </m:num>
                            <m:den>
                              <m:r>
                                <a:rPr lang="en-US" b="0" i="1" smtClean="0">
                                  <a:latin typeface="Cambria Math" panose="02040503050406030204" pitchFamily="18" charset="0"/>
                                </a:rPr>
                                <m:t>2</m:t>
                              </m:r>
                              <m:r>
                                <a:rPr lang="en-US" b="0" i="1" smtClean="0">
                                  <a:latin typeface="Cambria Math" panose="02040503050406030204" pitchFamily="18" charset="0"/>
                                </a:rPr>
                                <m:t>𝜋</m:t>
                              </m:r>
                            </m:den>
                          </m:f>
                        </m:e>
                      </m:d>
                    </m:oMath>
                  </m:oMathPara>
                </a14:m>
                <a:endParaRPr lang="en-US" dirty="0"/>
              </a:p>
            </p:txBody>
          </p:sp>
        </mc:Choice>
        <mc:Fallback xmlns="">
          <p:sp>
            <p:nvSpPr>
              <p:cNvPr id="5" name="TextBox 4">
                <a:extLst>
                  <a:ext uri="{FF2B5EF4-FFF2-40B4-BE49-F238E27FC236}">
                    <a16:creationId xmlns:a16="http://schemas.microsoft.com/office/drawing/2014/main" xmlns="" xmlns:a14="http://schemas.microsoft.com/office/drawing/2010/main" id="{D8F412D3-8A74-480C-B85E-3D84DBADC372}"/>
                  </a:ext>
                </a:extLst>
              </p:cNvPr>
              <p:cNvSpPr txBox="1">
                <a:spLocks noRot="1" noChangeAspect="1" noMove="1" noResize="1" noEditPoints="1" noAdjustHandles="1" noChangeArrowheads="1" noChangeShapeType="1" noTextEdit="1"/>
              </p:cNvSpPr>
              <p:nvPr/>
            </p:nvSpPr>
            <p:spPr>
              <a:xfrm>
                <a:off x="21771" y="4191000"/>
                <a:ext cx="8386409" cy="101470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76800" y="5464569"/>
                <a:ext cx="1734514" cy="6829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en-US" b="0" i="1" smtClean="0">
                          <a:latin typeface="Cambria Math"/>
                          <a:ea typeface="Cambria Math"/>
                        </a:rPr>
                        <m:t>=</m:t>
                      </m:r>
                      <m:f>
                        <m:fPr>
                          <m:ctrlPr>
                            <a:rPr lang="en-US" b="0" i="1" smtClean="0">
                              <a:latin typeface="Cambria Math"/>
                              <a:ea typeface="Cambria Math"/>
                            </a:rPr>
                          </m:ctrlPr>
                        </m:fPr>
                        <m:num>
                          <m:sSub>
                            <m:sSubPr>
                              <m:ctrlPr>
                                <a:rPr lang="en-US" i="1" smtClean="0">
                                  <a:latin typeface="Cambria Math"/>
                                  <a:ea typeface="Cambria Math"/>
                                </a:rPr>
                              </m:ctrlPr>
                            </m:sSubPr>
                            <m:e>
                              <m:r>
                                <a:rPr lang="en-US" i="1">
                                  <a:latin typeface="Cambria Math"/>
                                  <a:ea typeface="Cambria Math"/>
                                </a:rPr>
                                <m:t>𝜂</m:t>
                              </m:r>
                            </m:e>
                            <m:sub>
                              <m:r>
                                <a:rPr lang="en-US" b="0" i="1" smtClean="0">
                                  <a:latin typeface="Cambria Math"/>
                                  <a:ea typeface="Cambria Math"/>
                                </a:rPr>
                                <m:t>𝑛</m:t>
                              </m:r>
                            </m:sub>
                          </m:sSub>
                        </m:num>
                        <m:den>
                          <m:r>
                            <a:rPr lang="en-US" b="0" i="1" smtClean="0">
                              <a:latin typeface="Cambria Math"/>
                              <a:ea typeface="Cambria Math"/>
                            </a:rPr>
                            <m:t>2</m:t>
                          </m:r>
                          <m:rad>
                            <m:radPr>
                              <m:degHide m:val="on"/>
                              <m:ctrlPr>
                                <a:rPr lang="en-US" b="0" i="1" smtClean="0">
                                  <a:latin typeface="Cambria Math"/>
                                  <a:ea typeface="Cambria Math"/>
                                </a:rPr>
                              </m:ctrlPr>
                            </m:radPr>
                            <m:deg/>
                            <m:e>
                              <m:sSub>
                                <m:sSubPr>
                                  <m:ctrlPr>
                                    <a:rPr lang="en-US" i="1">
                                      <a:latin typeface="Cambria Math"/>
                                      <a:ea typeface="Cambria Math"/>
                                    </a:rPr>
                                  </m:ctrlPr>
                                </m:sSubPr>
                                <m:e>
                                  <m:r>
                                    <a:rPr lang="en-US" i="1">
                                      <a:latin typeface="Cambria Math"/>
                                      <a:ea typeface="Cambria Math"/>
                                    </a:rPr>
                                    <m:t>𝑘</m:t>
                                  </m:r>
                                </m:e>
                                <m:sub>
                                  <m:r>
                                    <a:rPr lang="en-US" i="1">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𝑚</m:t>
                                  </m:r>
                                </m:e>
                                <m:sub>
                                  <m:r>
                                    <a:rPr lang="en-US" i="1">
                                      <a:latin typeface="Cambria Math"/>
                                      <a:ea typeface="Cambria Math"/>
                                    </a:rPr>
                                    <m:t>𝑒𝑓𝑓</m:t>
                                  </m:r>
                                </m:sub>
                              </m:sSub>
                            </m:e>
                          </m:rad>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76800" y="5464569"/>
                <a:ext cx="1734514" cy="682944"/>
              </a:xfrm>
              <a:prstGeom prst="rect">
                <a:avLst/>
              </a:prstGeom>
              <a:blipFill rotWithShape="1">
                <a:blip r:embed="rId5"/>
                <a:stretch>
                  <a:fillRect/>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68080328"/>
              </p:ext>
            </p:extLst>
          </p:nvPr>
        </p:nvGraphicFramePr>
        <p:xfrm>
          <a:off x="653757" y="1295399"/>
          <a:ext cx="1860843" cy="784693"/>
        </p:xfrm>
        <a:graphic>
          <a:graphicData uri="http://schemas.openxmlformats.org/presentationml/2006/ole">
            <mc:AlternateContent xmlns:mc="http://schemas.openxmlformats.org/markup-compatibility/2006">
              <mc:Choice xmlns:v="urn:schemas-microsoft-com:vml" Requires="v">
                <p:oleObj spid="_x0000_s1030" name="Equation" r:id="rId6" imgW="1054080" imgH="444240" progId="Equation.DSMT4">
                  <p:embed/>
                </p:oleObj>
              </mc:Choice>
              <mc:Fallback>
                <p:oleObj name="Equation" r:id="rId6" imgW="1054080" imgH="444240" progId="Equation.DSMT4">
                  <p:embed/>
                  <p:pic>
                    <p:nvPicPr>
                      <p:cNvPr id="0" name=""/>
                      <p:cNvPicPr/>
                      <p:nvPr/>
                    </p:nvPicPr>
                    <p:blipFill>
                      <a:blip r:embed="rId7"/>
                      <a:stretch>
                        <a:fillRect/>
                      </a:stretch>
                    </p:blipFill>
                    <p:spPr>
                      <a:xfrm>
                        <a:off x="653757" y="1295399"/>
                        <a:ext cx="1860843" cy="784693"/>
                      </a:xfrm>
                      <a:prstGeom prst="rect">
                        <a:avLst/>
                      </a:prstGeom>
                    </p:spPr>
                  </p:pic>
                </p:oleObj>
              </mc:Fallback>
            </mc:AlternateContent>
          </a:graphicData>
        </a:graphic>
      </p:graphicFrame>
      <p:sp>
        <p:nvSpPr>
          <p:cNvPr id="7" name="TextBox 6"/>
          <p:cNvSpPr txBox="1"/>
          <p:nvPr/>
        </p:nvSpPr>
        <p:spPr>
          <a:xfrm>
            <a:off x="1295400" y="5442798"/>
            <a:ext cx="1719060" cy="646331"/>
          </a:xfrm>
          <a:prstGeom prst="rect">
            <a:avLst/>
          </a:prstGeom>
          <a:noFill/>
        </p:spPr>
        <p:txBody>
          <a:bodyPr wrap="none" rtlCol="0">
            <a:spAutoFit/>
          </a:bodyPr>
          <a:lstStyle/>
          <a:p>
            <a:r>
              <a:rPr lang="en-US" i="1" dirty="0" err="1"/>
              <a:t>t</a:t>
            </a:r>
            <a:r>
              <a:rPr lang="en-US" i="1" baseline="-25000" dirty="0" err="1"/>
              <a:t>c</a:t>
            </a:r>
            <a:r>
              <a:rPr lang="en-US" i="1" dirty="0"/>
              <a:t>: collision time </a:t>
            </a:r>
            <a:endParaRPr lang="en-US" dirty="0"/>
          </a:p>
          <a:p>
            <a:r>
              <a:rPr lang="en-US" i="1" dirty="0" err="1"/>
              <a:t>t</a:t>
            </a:r>
            <a:r>
              <a:rPr lang="en-US" i="1" baseline="-25000" dirty="0" err="1"/>
              <a:t>f</a:t>
            </a:r>
            <a:r>
              <a:rPr lang="en-US" i="1" dirty="0"/>
              <a:t>: flight </a:t>
            </a:r>
            <a:r>
              <a:rPr lang="en-US" i="1" dirty="0" smtClean="0"/>
              <a:t>time</a:t>
            </a:r>
            <a:endParaRPr lang="en-US" dirty="0"/>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8450" y="574766"/>
            <a:ext cx="4696908" cy="354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83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A Consequence: Reduced Collision </a:t>
            </a:r>
            <a:r>
              <a:rPr lang="en-US" sz="2400" b="1" dirty="0">
                <a:solidFill>
                  <a:srgbClr val="FF0000"/>
                </a:solidFill>
              </a:rPr>
              <a:t>F</a:t>
            </a:r>
            <a:r>
              <a:rPr lang="en-US" sz="2400" b="1" dirty="0" smtClean="0">
                <a:solidFill>
                  <a:srgbClr val="FF0000"/>
                </a:solidFill>
              </a:rPr>
              <a:t>requency</a:t>
            </a:r>
            <a:endParaRPr lang="en-US" sz="2400" b="1" dirty="0">
              <a:solidFill>
                <a:srgbClr val="FF0000"/>
              </a:solidFill>
            </a:endParaRPr>
          </a:p>
        </p:txBody>
      </p:sp>
      <p:pic>
        <p:nvPicPr>
          <p:cNvPr id="10" name="Picture 9">
            <a:extLst>
              <a:ext uri="{FF2B5EF4-FFF2-40B4-BE49-F238E27FC236}">
                <a16:creationId xmlns="" xmlns:a16="http://schemas.microsoft.com/office/drawing/2014/main" id="{B28894E3-A546-4F46-B521-0C8C9C413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72" y="829407"/>
            <a:ext cx="3930127" cy="2962115"/>
          </a:xfrm>
          <a:prstGeom prst="rect">
            <a:avLst/>
          </a:prstGeom>
        </p:spPr>
      </p:pic>
      <p:pic>
        <p:nvPicPr>
          <p:cNvPr id="12" name="Picture 11">
            <a:extLst>
              <a:ext uri="{FF2B5EF4-FFF2-40B4-BE49-F238E27FC236}">
                <a16:creationId xmlns="" xmlns:a16="http://schemas.microsoft.com/office/drawing/2014/main" id="{1822F077-9943-4089-BD8B-F9270640D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93" y="829406"/>
            <a:ext cx="3930126" cy="296211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857A28B3-F22A-4C10-8DE9-58C681087DA6}"/>
                  </a:ext>
                </a:extLst>
              </p:cNvPr>
              <p:cNvSpPr txBox="1"/>
              <p:nvPr/>
            </p:nvSpPr>
            <p:spPr>
              <a:xfrm>
                <a:off x="2326354" y="3791521"/>
                <a:ext cx="4273670" cy="1592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𝐾𝑇</m:t>
                              </m:r>
                            </m:sub>
                          </m:sSub>
                        </m:num>
                        <m:den>
                          <m:r>
                            <a:rPr lang="en-US" b="0" i="1" smtClean="0">
                              <a:latin typeface="Cambria Math" panose="02040503050406030204" pitchFamily="18" charset="0"/>
                            </a:rPr>
                            <m:t>1+</m:t>
                          </m:r>
                          <m:d>
                            <m:dPr>
                              <m:ctrlPr>
                                <a:rPr lang="en-US" b="0" i="1" smtClean="0">
                                  <a:latin typeface="Cambria Math"/>
                                </a:rPr>
                              </m:ctrlPr>
                            </m:dPr>
                            <m:e>
                              <m:r>
                                <a:rPr lang="en-US" b="0" i="1" smtClean="0">
                                  <a:latin typeface="Cambria Math" panose="02040503050406030204" pitchFamily="18" charset="0"/>
                                </a:rPr>
                                <m:t>1−</m:t>
                              </m:r>
                              <m:r>
                                <a:rPr lang="en-US" b="0" i="1" smtClean="0">
                                  <a:latin typeface="Cambria Math" panose="02040503050406030204" pitchFamily="18" charset="0"/>
                                </a:rPr>
                                <m:t>𝜙</m:t>
                              </m:r>
                            </m:e>
                          </m:d>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den>
                      </m:f>
                    </m:oMath>
                  </m:oMathPara>
                </a14:m>
                <a:endParaRPr lang="en-US"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Γ</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12</m:t>
                          </m:r>
                          <m:r>
                            <a:rPr lang="en-US" b="0" i="1" smtClean="0">
                              <a:latin typeface="Cambria Math" panose="02040503050406030204" pitchFamily="18" charset="0"/>
                            </a:rPr>
                            <m:t>𝜌</m:t>
                          </m:r>
                          <m:sSup>
                            <m:sSupPr>
                              <m:ctrlPr>
                                <a:rPr lang="en-US" b="0" i="1" smtClean="0">
                                  <a:latin typeface="Cambria Math"/>
                                </a:rPr>
                              </m:ctrlPr>
                            </m:sSupPr>
                            <m:e>
                              <m:r>
                                <a:rPr lang="en-US" b="0" i="1" smtClean="0">
                                  <a:latin typeface="Cambria Math" panose="02040503050406030204" pitchFamily="18" charset="0"/>
                                </a:rPr>
                                <m:t>𝜙</m:t>
                              </m:r>
                            </m:e>
                            <m:sup>
                              <m:r>
                                <a:rPr lang="en-US" b="0" i="1" smtClean="0">
                                  <a:latin typeface="Cambria Math" panose="02040503050406030204" pitchFamily="18" charset="0"/>
                                </a:rPr>
                                <m:t>2</m:t>
                              </m:r>
                            </m:sup>
                          </m:sSup>
                          <m:sSub>
                            <m:sSubPr>
                              <m:ctrlPr>
                                <a:rPr lang="en-US" b="0" i="1" smtClean="0">
                                  <a:latin typeface="Cambria Math"/>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m:t>
                              </m:r>
                            </m:sub>
                          </m:sSub>
                          <m:d>
                            <m:dPr>
                              <m:ctrlPr>
                                <a:rPr lang="en-US" b="0" i="1" smtClean="0">
                                  <a:latin typeface="Cambria Math"/>
                                </a:rPr>
                              </m:ctrlPr>
                            </m:dPr>
                            <m:e>
                              <m:r>
                                <a:rPr lang="en-US" b="0" i="1" smtClean="0">
                                  <a:latin typeface="Cambria Math" panose="02040503050406030204" pitchFamily="18" charset="0"/>
                                </a:rPr>
                                <m:t>1−</m:t>
                              </m:r>
                              <m:sSup>
                                <m:sSupPr>
                                  <m:ctrlPr>
                                    <a:rPr lang="en-US" b="0"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e>
                          </m:d>
                        </m:num>
                        <m:den>
                          <m:r>
                            <a:rPr lang="en-US" i="1">
                              <a:latin typeface="Cambria Math" panose="02040503050406030204" pitchFamily="18" charset="0"/>
                            </a:rPr>
                            <m:t>𝑑</m:t>
                          </m:r>
                          <m:rad>
                            <m:radPr>
                              <m:degHide m:val="on"/>
                              <m:ctrlPr>
                                <a:rPr lang="en-US" i="1">
                                  <a:latin typeface="Cambria Math"/>
                                </a:rPr>
                              </m:ctrlPr>
                            </m:radPr>
                            <m:deg/>
                            <m:e>
                              <m:r>
                                <a:rPr lang="en-US" i="1">
                                  <a:latin typeface="Cambria Math" panose="02040503050406030204" pitchFamily="18" charset="0"/>
                                </a:rPr>
                                <m:t>𝜋</m:t>
                              </m:r>
                            </m:e>
                          </m:rad>
                        </m:den>
                      </m:f>
                      <m:sSup>
                        <m:sSupPr>
                          <m:ctrlPr>
                            <a:rPr lang="en-US" i="1">
                              <a:latin typeface="Cambria Math"/>
                            </a:rPr>
                          </m:ctrlPr>
                        </m:sSupPr>
                        <m:e>
                          <m:d>
                            <m:dPr>
                              <m:ctrlPr>
                                <a:rPr lang="en-US" b="0" i="1" smtClean="0">
                                  <a:latin typeface="Cambria Math"/>
                                </a:rPr>
                              </m:ctrlPr>
                            </m:dPr>
                            <m:e>
                              <m:f>
                                <m:fPr>
                                  <m:ctrlPr>
                                    <a:rPr lang="en-US" b="0" i="1" smtClean="0">
                                      <a:latin typeface="Cambria Math"/>
                                    </a:rPr>
                                  </m:ctrlPr>
                                </m:fPr>
                                <m:num>
                                  <m:r>
                                    <a:rPr lang="en-US" i="1">
                                      <a:latin typeface="Cambria Math" panose="02040503050406030204" pitchFamily="18" charset="0"/>
                                    </a:rPr>
                                    <m:t>𝑇</m:t>
                                  </m:r>
                                </m:num>
                                <m:den>
                                  <m:r>
                                    <a:rPr lang="en-US" b="0" i="1" smtClean="0">
                                      <a:latin typeface="Cambria Math" panose="02040503050406030204" pitchFamily="18" charset="0"/>
                                    </a:rPr>
                                    <m:t>1+</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m:t>
                                      </m:r>
                                    </m:sub>
                                  </m:sSub>
                                </m:den>
                              </m:f>
                            </m:e>
                          </m:d>
                        </m:e>
                        <m:sup>
                          <m:f>
                            <m:fPr>
                              <m:ctrlPr>
                                <a:rPr lang="en-US" i="1">
                                  <a:latin typeface="Cambria Math"/>
                                </a:rPr>
                              </m:ctrlPr>
                            </m:fPr>
                            <m:num>
                              <m:r>
                                <a:rPr lang="en-US" i="1">
                                  <a:latin typeface="Cambria Math" panose="02040503050406030204" pitchFamily="18" charset="0"/>
                                </a:rPr>
                                <m:t>3</m:t>
                              </m:r>
                            </m:num>
                            <m:den>
                              <m:r>
                                <a:rPr lang="en-US" i="1">
                                  <a:latin typeface="Cambria Math" panose="02040503050406030204" pitchFamily="18" charset="0"/>
                                </a:rPr>
                                <m:t>2</m:t>
                              </m:r>
                            </m:den>
                          </m:f>
                        </m:sup>
                      </m:sSup>
                      <m:f>
                        <m:fPr>
                          <m:ctrlPr>
                            <a:rPr lang="en-US" b="0" i="1" smtClean="0">
                              <a:latin typeface="Cambria Math"/>
                            </a:rPr>
                          </m:ctrlPr>
                        </m:fPr>
                        <m:num>
                          <m:r>
                            <a:rPr lang="en-US" b="0" i="1" smtClean="0">
                              <a:latin typeface="Cambria Math" panose="02040503050406030204" pitchFamily="18" charset="0"/>
                            </a:rPr>
                            <m:t>𝑓</m:t>
                          </m:r>
                        </m:num>
                        <m:den>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𝐾𝑇</m:t>
                              </m:r>
                            </m:sub>
                          </m:sSub>
                        </m:den>
                      </m:f>
                    </m:oMath>
                  </m:oMathPara>
                </a14:m>
                <a:endParaRPr lang="en-US" dirty="0"/>
              </a:p>
            </p:txBody>
          </p:sp>
        </mc:Choice>
        <mc:Fallback xmlns="">
          <p:sp>
            <p:nvSpPr>
              <p:cNvPr id="13" name="TextBox 12">
                <a:extLst>
                  <a:ext uri="{FF2B5EF4-FFF2-40B4-BE49-F238E27FC236}">
                    <a16:creationId xmlns:a16="http://schemas.microsoft.com/office/drawing/2014/main" id="{857A28B3-F22A-4C10-8DE9-58C681087DA6}"/>
                  </a:ext>
                </a:extLst>
              </p:cNvPr>
              <p:cNvSpPr txBox="1">
                <a:spLocks noRot="1" noChangeAspect="1" noMove="1" noResize="1" noEditPoints="1" noAdjustHandles="1" noChangeArrowheads="1" noChangeShapeType="1" noTextEdit="1"/>
              </p:cNvSpPr>
              <p:nvPr/>
            </p:nvSpPr>
            <p:spPr>
              <a:xfrm>
                <a:off x="2326354" y="3791521"/>
                <a:ext cx="4273670" cy="1592167"/>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 xmlns:a16="http://schemas.microsoft.com/office/drawing/2014/main" id="{14FB9286-1533-428C-82D7-8428BDDE0900}"/>
              </a:ext>
            </a:extLst>
          </p:cNvPr>
          <p:cNvSpPr txBox="1"/>
          <p:nvPr/>
        </p:nvSpPr>
        <p:spPr>
          <a:xfrm>
            <a:off x="2150732" y="5411932"/>
            <a:ext cx="2362666" cy="830997"/>
          </a:xfrm>
          <a:prstGeom prst="rect">
            <a:avLst/>
          </a:prstGeom>
          <a:noFill/>
        </p:spPr>
        <p:txBody>
          <a:bodyPr wrap="square" rtlCol="0">
            <a:spAutoFit/>
          </a:bodyPr>
          <a:lstStyle/>
          <a:p>
            <a:pPr algn="just"/>
            <a:r>
              <a:rPr lang="en-US" sz="1600" dirty="0">
                <a:solidFill>
                  <a:srgbClr val="7030A0"/>
                </a:solidFill>
              </a:rPr>
              <a:t>Only kinetic temperature determines the collision frequency</a:t>
            </a:r>
          </a:p>
        </p:txBody>
      </p:sp>
      <p:cxnSp>
        <p:nvCxnSpPr>
          <p:cNvPr id="16" name="Straight Arrow Connector 15">
            <a:extLst>
              <a:ext uri="{FF2B5EF4-FFF2-40B4-BE49-F238E27FC236}">
                <a16:creationId xmlns="" xmlns:a16="http://schemas.microsoft.com/office/drawing/2014/main" id="{18473207-433F-4DE6-B856-C3CBA556BD11}"/>
              </a:ext>
            </a:extLst>
          </p:cNvPr>
          <p:cNvCxnSpPr>
            <a:cxnSpLocks/>
          </p:cNvCxnSpPr>
          <p:nvPr/>
        </p:nvCxnSpPr>
        <p:spPr>
          <a:xfrm flipV="1">
            <a:off x="4463189" y="5383688"/>
            <a:ext cx="553800" cy="429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14BC9DD2-EA0B-4190-93E5-FF12F1696C0F}"/>
              </a:ext>
            </a:extLst>
          </p:cNvPr>
          <p:cNvSpPr txBox="1"/>
          <p:nvPr/>
        </p:nvSpPr>
        <p:spPr>
          <a:xfrm>
            <a:off x="4463189" y="6061523"/>
            <a:ext cx="2581871" cy="584775"/>
          </a:xfrm>
          <a:prstGeom prst="rect">
            <a:avLst/>
          </a:prstGeom>
          <a:noFill/>
        </p:spPr>
        <p:txBody>
          <a:bodyPr wrap="square" rtlCol="0">
            <a:spAutoFit/>
          </a:bodyPr>
          <a:lstStyle/>
          <a:p>
            <a:pPr algn="just"/>
            <a:r>
              <a:rPr lang="en-US" sz="1600" dirty="0">
                <a:solidFill>
                  <a:srgbClr val="7030A0"/>
                </a:solidFill>
              </a:rPr>
              <a:t>Reduced collision frequency due to particle deformation</a:t>
            </a:r>
          </a:p>
        </p:txBody>
      </p:sp>
      <p:cxnSp>
        <p:nvCxnSpPr>
          <p:cNvPr id="18" name="Straight Arrow Connector 17">
            <a:extLst>
              <a:ext uri="{FF2B5EF4-FFF2-40B4-BE49-F238E27FC236}">
                <a16:creationId xmlns="" xmlns:a16="http://schemas.microsoft.com/office/drawing/2014/main" id="{BA87FB95-56DB-4DD2-96EC-8D669CA2F11F}"/>
              </a:ext>
            </a:extLst>
          </p:cNvPr>
          <p:cNvCxnSpPr>
            <a:cxnSpLocks/>
          </p:cNvCxnSpPr>
          <p:nvPr/>
        </p:nvCxnSpPr>
        <p:spPr>
          <a:xfrm flipV="1">
            <a:off x="6287649" y="5263858"/>
            <a:ext cx="0" cy="68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1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Homogeneous </a:t>
            </a:r>
            <a:r>
              <a:rPr lang="en-US" sz="2400" b="1" dirty="0" smtClean="0">
                <a:solidFill>
                  <a:srgbClr val="FF0000"/>
                </a:solidFill>
              </a:rPr>
              <a:t>Cooling Cases – Granular Flows</a:t>
            </a:r>
            <a:endParaRPr lang="en-US" sz="2400" b="1" dirty="0">
              <a:solidFill>
                <a:srgbClr val="FF0000"/>
              </a:solidFill>
            </a:endParaRPr>
          </a:p>
        </p:txBody>
      </p:sp>
      <p:pic>
        <p:nvPicPr>
          <p:cNvPr id="8" name="Picture 7">
            <a:extLst>
              <a:ext uri="{FF2B5EF4-FFF2-40B4-BE49-F238E27FC236}">
                <a16:creationId xmlns="" xmlns:a16="http://schemas.microsoft.com/office/drawing/2014/main" id="{38440FB4-A886-4449-8BFF-91A6BDE48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670" y="1489106"/>
            <a:ext cx="4428530" cy="3337759"/>
          </a:xfrm>
          <a:prstGeom prst="rect">
            <a:avLst/>
          </a:prstGeom>
        </p:spPr>
      </p:pic>
      <p:pic>
        <p:nvPicPr>
          <p:cNvPr id="9" name="Picture 8">
            <a:extLst>
              <a:ext uri="{FF2B5EF4-FFF2-40B4-BE49-F238E27FC236}">
                <a16:creationId xmlns="" xmlns:a16="http://schemas.microsoft.com/office/drawing/2014/main" id="{390C9D91-635D-489E-B51E-5720E0FF4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70" y="1521763"/>
            <a:ext cx="4385200" cy="330510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CE479F23-6EE5-4274-81CA-F3AB4D8B986B}"/>
                  </a:ext>
                </a:extLst>
              </p:cNvPr>
              <p:cNvSpPr txBox="1"/>
              <p:nvPr/>
            </p:nvSpPr>
            <p:spPr>
              <a:xfrm>
                <a:off x="1447800" y="5129915"/>
                <a:ext cx="6558550" cy="1503553"/>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1" i="1" smtClean="0">
                            <a:solidFill>
                              <a:srgbClr val="7030A0"/>
                            </a:solidFill>
                            <a:latin typeface="Cambria Math"/>
                          </a:rPr>
                        </m:ctrlPr>
                      </m:sSubPr>
                      <m:e>
                        <m:r>
                          <a:rPr lang="en-US" b="1" i="1" smtClean="0">
                            <a:solidFill>
                              <a:srgbClr val="7030A0"/>
                            </a:solidFill>
                            <a:latin typeface="Cambria Math" panose="02040503050406030204" pitchFamily="18" charset="0"/>
                          </a:rPr>
                          <m:t>𝒕</m:t>
                        </m:r>
                      </m:e>
                      <m:sub>
                        <m:r>
                          <a:rPr lang="en-US" b="1" i="1" smtClean="0">
                            <a:solidFill>
                              <a:srgbClr val="7030A0"/>
                            </a:solidFill>
                            <a:latin typeface="Cambria Math" panose="02040503050406030204" pitchFamily="18" charset="0"/>
                          </a:rPr>
                          <m:t>𝒄</m:t>
                        </m:r>
                      </m:sub>
                    </m:sSub>
                    <m:r>
                      <a:rPr lang="en-US" b="1" i="1" smtClean="0">
                        <a:solidFill>
                          <a:srgbClr val="7030A0"/>
                        </a:solidFill>
                        <a:latin typeface="Cambria Math" panose="02040503050406030204" pitchFamily="18" charset="0"/>
                      </a:rPr>
                      <m:t>/</m:t>
                    </m:r>
                    <m:sSub>
                      <m:sSubPr>
                        <m:ctrlPr>
                          <a:rPr lang="en-US" b="1" i="1" smtClean="0">
                            <a:solidFill>
                              <a:srgbClr val="7030A0"/>
                            </a:solidFill>
                            <a:latin typeface="Cambria Math"/>
                          </a:rPr>
                        </m:ctrlPr>
                      </m:sSubPr>
                      <m:e>
                        <m:r>
                          <a:rPr lang="en-US" b="1" i="1" smtClean="0">
                            <a:solidFill>
                              <a:srgbClr val="7030A0"/>
                            </a:solidFill>
                            <a:latin typeface="Cambria Math" panose="02040503050406030204" pitchFamily="18" charset="0"/>
                          </a:rPr>
                          <m:t>𝒕</m:t>
                        </m:r>
                      </m:e>
                      <m:sub>
                        <m:r>
                          <a:rPr lang="en-US" b="1" i="1" smtClean="0">
                            <a:solidFill>
                              <a:srgbClr val="7030A0"/>
                            </a:solidFill>
                            <a:latin typeface="Cambria Math" panose="02040503050406030204" pitchFamily="18" charset="0"/>
                          </a:rPr>
                          <m:t>𝒇</m:t>
                        </m:r>
                      </m:sub>
                    </m:sSub>
                  </m:oMath>
                </a14:m>
                <a:r>
                  <a:rPr lang="en-US" b="1" dirty="0">
                    <a:solidFill>
                      <a:srgbClr val="7030A0"/>
                    </a:solidFill>
                  </a:rPr>
                  <a:t> varies based on initial granular temperature</a:t>
                </a:r>
              </a:p>
              <a:p>
                <a:pPr marL="285750" indent="-285750">
                  <a:buFont typeface="Arial" panose="020B0604020202020204" pitchFamily="34" charset="0"/>
                  <a:buChar char="•"/>
                </a:pPr>
                <a:r>
                  <a:rPr lang="en-US" b="1" dirty="0">
                    <a:solidFill>
                      <a:srgbClr val="7030A0"/>
                    </a:solidFill>
                  </a:rPr>
                  <a:t>High temperature results in large discrepancy between theoretical prediction and DEM results</a:t>
                </a:r>
              </a:p>
              <a:p>
                <a:pPr marL="285750" indent="-285750">
                  <a:buFont typeface="Arial" panose="020B0604020202020204" pitchFamily="34" charset="0"/>
                  <a:buChar char="•"/>
                </a:pPr>
                <a:r>
                  <a:rPr lang="en-US" b="1" dirty="0">
                    <a:solidFill>
                      <a:srgbClr val="7030A0"/>
                    </a:solidFill>
                  </a:rPr>
                  <a:t>MKT </a:t>
                </a:r>
                <a:r>
                  <a:rPr lang="en-US" b="1" dirty="0" smtClean="0">
                    <a:solidFill>
                      <a:srgbClr val="7030A0"/>
                    </a:solidFill>
                  </a:rPr>
                  <a:t>improves the calculations by considering </a:t>
                </a:r>
                <a:r>
                  <a:rPr lang="en-US" b="1" dirty="0">
                    <a:solidFill>
                      <a:srgbClr val="7030A0"/>
                    </a:solidFill>
                  </a:rPr>
                  <a:t>consider the elastic granular temperature</a:t>
                </a:r>
              </a:p>
            </p:txBody>
          </p:sp>
        </mc:Choice>
        <mc:Fallback xmlns="">
          <p:sp>
            <p:nvSpPr>
              <p:cNvPr id="11" name="TextBox 10">
                <a:extLst>
                  <a:ext uri="{FF2B5EF4-FFF2-40B4-BE49-F238E27FC236}">
                    <a16:creationId xmlns:a16="http://schemas.microsoft.com/office/drawing/2014/main" xmlns="" xmlns:a14="http://schemas.microsoft.com/office/drawing/2010/main" id="{CE479F23-6EE5-4274-81CA-F3AB4D8B986B}"/>
                  </a:ext>
                </a:extLst>
              </p:cNvPr>
              <p:cNvSpPr txBox="1">
                <a:spLocks noRot="1" noChangeAspect="1" noMove="1" noResize="1" noEditPoints="1" noAdjustHandles="1" noChangeArrowheads="1" noChangeShapeType="1" noTextEdit="1"/>
              </p:cNvSpPr>
              <p:nvPr/>
            </p:nvSpPr>
            <p:spPr>
              <a:xfrm>
                <a:off x="1447800" y="5129915"/>
                <a:ext cx="6558550" cy="1503553"/>
              </a:xfrm>
              <a:prstGeom prst="rect">
                <a:avLst/>
              </a:prstGeom>
              <a:blipFill rotWithShape="1">
                <a:blip r:embed="rId4"/>
                <a:stretch>
                  <a:fillRect l="-651" t="-1626" b="-5691"/>
                </a:stretch>
              </a:blipFill>
            </p:spPr>
            <p:txBody>
              <a:bodyPr/>
              <a:lstStyle/>
              <a:p>
                <a:r>
                  <a:rPr lang="en-US">
                    <a:noFill/>
                  </a:rPr>
                  <a:t> </a:t>
                </a:r>
              </a:p>
            </p:txBody>
          </p:sp>
        </mc:Fallback>
      </mc:AlternateContent>
      <p:sp>
        <p:nvSpPr>
          <p:cNvPr id="3" name="TextBox 2"/>
          <p:cNvSpPr txBox="1"/>
          <p:nvPr/>
        </p:nvSpPr>
        <p:spPr>
          <a:xfrm>
            <a:off x="5562600" y="3352800"/>
            <a:ext cx="1200072" cy="369332"/>
          </a:xfrm>
          <a:prstGeom prst="rect">
            <a:avLst/>
          </a:prstGeom>
          <a:noFill/>
        </p:spPr>
        <p:txBody>
          <a:bodyPr wrap="none" rtlCol="0">
            <a:spAutoFit/>
          </a:bodyPr>
          <a:lstStyle/>
          <a:p>
            <a:r>
              <a:rPr lang="en-US" b="1" i="1" dirty="0" err="1"/>
              <a:t>t</a:t>
            </a:r>
            <a:r>
              <a:rPr lang="en-US" b="1" i="1" baseline="-25000" dirty="0" err="1"/>
              <a:t>c</a:t>
            </a:r>
            <a:r>
              <a:rPr lang="en-US" b="1" i="1" dirty="0"/>
              <a:t>/</a:t>
            </a:r>
            <a:r>
              <a:rPr lang="en-US" b="1" i="1" dirty="0" err="1"/>
              <a:t>t</a:t>
            </a:r>
            <a:r>
              <a:rPr lang="en-US" b="1" i="1" baseline="-25000" dirty="0" err="1"/>
              <a:t>f</a:t>
            </a:r>
            <a:r>
              <a:rPr lang="en-US" b="1" i="1" dirty="0"/>
              <a:t>=0.459</a:t>
            </a:r>
            <a:endParaRPr lang="en-US" b="1" dirty="0"/>
          </a:p>
        </p:txBody>
      </p:sp>
    </p:spTree>
    <p:extLst>
      <p:ext uri="{BB962C8B-B14F-4D97-AF65-F5344CB8AC3E}">
        <p14:creationId xmlns:p14="http://schemas.microsoft.com/office/powerpoint/2010/main" val="93770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93679D4C-6B1C-47B1-BCD5-108DB260E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42" y="3583369"/>
            <a:ext cx="6867756" cy="2533078"/>
          </a:xfrm>
          <a:prstGeom prst="rect">
            <a:avLst/>
          </a:prstGeom>
        </p:spPr>
      </p:pic>
      <p:pic>
        <p:nvPicPr>
          <p:cNvPr id="17" name="Picture 16">
            <a:extLst>
              <a:ext uri="{FF2B5EF4-FFF2-40B4-BE49-F238E27FC236}">
                <a16:creationId xmlns="" xmlns:a16="http://schemas.microsoft.com/office/drawing/2014/main" id="{7752044C-F0BC-4C56-9819-08FD4563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42" y="737599"/>
            <a:ext cx="6867756" cy="2543109"/>
          </a:xfrm>
          <a:prstGeom prst="rect">
            <a:avLst/>
          </a:prstGeom>
        </p:spPr>
      </p:pic>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Redraw </a:t>
            </a:r>
            <a:r>
              <a:rPr lang="en-US" sz="2400" b="1" dirty="0" smtClean="0">
                <a:solidFill>
                  <a:srgbClr val="FF0000"/>
                </a:solidFill>
              </a:rPr>
              <a:t>the Regime </a:t>
            </a:r>
            <a:r>
              <a:rPr lang="en-US" sz="2400" b="1" dirty="0">
                <a:solidFill>
                  <a:srgbClr val="FF0000"/>
                </a:solidFill>
              </a:rPr>
              <a:t>M</a:t>
            </a:r>
            <a:r>
              <a:rPr lang="en-US" sz="2400" b="1" dirty="0" smtClean="0">
                <a:solidFill>
                  <a:srgbClr val="FF0000"/>
                </a:solidFill>
              </a:rPr>
              <a:t>ap </a:t>
            </a:r>
            <a:r>
              <a:rPr lang="en-US" sz="2400" b="1" dirty="0">
                <a:solidFill>
                  <a:srgbClr val="FF0000"/>
                </a:solidFill>
              </a:rPr>
              <a:t>based on </a:t>
            </a:r>
            <a:r>
              <a:rPr lang="en-US" sz="2400" b="1" dirty="0" smtClean="0">
                <a:solidFill>
                  <a:srgbClr val="FF0000"/>
                </a:solidFill>
              </a:rPr>
              <a:t>Elastic </a:t>
            </a:r>
            <a:r>
              <a:rPr lang="en-US" sz="2400" b="1" dirty="0">
                <a:solidFill>
                  <a:srgbClr val="FF0000"/>
                </a:solidFill>
              </a:rPr>
              <a:t>E</a:t>
            </a:r>
            <a:r>
              <a:rPr lang="en-US" sz="2400" b="1" dirty="0" smtClean="0">
                <a:solidFill>
                  <a:srgbClr val="FF0000"/>
                </a:solidFill>
              </a:rPr>
              <a:t>nergy</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547999" y="3159027"/>
                <a:ext cx="8321040" cy="307777"/>
              </a:xfrm>
              <a:prstGeom prst="rect">
                <a:avLst/>
              </a:prstGeom>
            </p:spPr>
            <p:txBody>
              <a:bodyPr wrap="square">
                <a:spAutoFit/>
              </a:bodyPr>
              <a:lstStyle/>
              <a:p>
                <a:pPr marL="342900" indent="-342900">
                  <a:buFont typeface="+mj-lt"/>
                  <a:buAutoNum type="alphaLcParenBoth"/>
                </a:pPr>
                <a14:m>
                  <m:oMath xmlns:m="http://schemas.openxmlformats.org/officeDocument/2006/math">
                    <m:r>
                      <m:rPr>
                        <m:sty m:val="p"/>
                      </m:rPr>
                      <a:rPr lang="en-US" sz="1400" smtClean="0">
                        <a:solidFill>
                          <a:srgbClr val="7030A0"/>
                        </a:solidFill>
                        <a:latin typeface="Cambria Math" charset="0"/>
                        <a:ea typeface="DengXian" charset="-122"/>
                        <a:cs typeface="Times New Roman" charset="0"/>
                      </a:rPr>
                      <m:t>μ</m:t>
                    </m:r>
                    <m:r>
                      <a:rPr lang="en-US" sz="1400" smtClean="0">
                        <a:solidFill>
                          <a:srgbClr val="7030A0"/>
                        </a:solidFill>
                        <a:latin typeface="Cambria Math" charset="0"/>
                        <a:ea typeface="DengXian" charset="-122"/>
                        <a:cs typeface="Times New Roman" charset="0"/>
                      </a:rPr>
                      <m:t>=0.1</m:t>
                    </m:r>
                  </m:oMath>
                </a14:m>
                <a:r>
                  <a:rPr lang="en-US" sz="1400" dirty="0">
                    <a:solidFill>
                      <a:srgbClr val="7030A0"/>
                    </a:solidFill>
                    <a:ea typeface="DengXian" charset="-122"/>
                    <a:cs typeface="Times New Roman" charset="0"/>
                  </a:rPr>
                  <a:t>, left: fit with Campbell data*; right: </a:t>
                </a:r>
                <a:r>
                  <a:rPr lang="en-US" sz="1400" dirty="0" smtClean="0">
                    <a:solidFill>
                      <a:srgbClr val="7030A0"/>
                    </a:solidFill>
                    <a:ea typeface="DengXian" charset="-122"/>
                    <a:cs typeface="Times New Roman" charset="0"/>
                  </a:rPr>
                  <a:t>numerical using </a:t>
                </a:r>
                <a:r>
                  <a:rPr lang="en-US" sz="1400" dirty="0">
                    <a:solidFill>
                      <a:srgbClr val="7030A0"/>
                    </a:solidFill>
                    <a:ea typeface="DengXian" charset="-122"/>
                    <a:cs typeface="Times New Roman" charset="0"/>
                  </a:rPr>
                  <a:t>proposed theory</a:t>
                </a:r>
                <a:endParaRPr lang="en-US" sz="2000" dirty="0">
                  <a:solidFill>
                    <a:srgbClr val="7030A0"/>
                  </a:solidFill>
                  <a:ea typeface="DengXian" charset="-122"/>
                  <a:cs typeface="Times New Roman"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7999" y="3159027"/>
                <a:ext cx="8321040" cy="307777"/>
              </a:xfrm>
              <a:prstGeom prst="rect">
                <a:avLst/>
              </a:prstGeom>
              <a:blipFill rotWithShape="1">
                <a:blip r:embed="rId6"/>
                <a:stretch>
                  <a:fillRect l="-220" t="-392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50869" y="6116447"/>
                <a:ext cx="8321040" cy="307777"/>
              </a:xfrm>
              <a:prstGeom prst="rect">
                <a:avLst/>
              </a:prstGeom>
            </p:spPr>
            <p:txBody>
              <a:bodyPr wrap="square">
                <a:spAutoFit/>
              </a:bodyPr>
              <a:lstStyle/>
              <a:p>
                <a14:m>
                  <m:oMath xmlns:m="http://schemas.openxmlformats.org/officeDocument/2006/math">
                    <m:d>
                      <m:dPr>
                        <m:ctrlPr>
                          <a:rPr lang="en-US" sz="1400" i="1" smtClean="0">
                            <a:solidFill>
                              <a:srgbClr val="7030A0"/>
                            </a:solidFill>
                            <a:latin typeface="Cambria Math"/>
                            <a:ea typeface="DengXian" charset="-122"/>
                            <a:cs typeface="Times New Roman" charset="0"/>
                          </a:rPr>
                        </m:ctrlPr>
                      </m:dPr>
                      <m:e>
                        <m:r>
                          <m:rPr>
                            <m:sty m:val="p"/>
                          </m:rPr>
                          <a:rPr lang="en-US" sz="1400">
                            <a:solidFill>
                              <a:srgbClr val="7030A0"/>
                            </a:solidFill>
                            <a:latin typeface="Cambria Math" charset="0"/>
                            <a:ea typeface="DengXian" charset="-122"/>
                            <a:cs typeface="Times New Roman" charset="0"/>
                          </a:rPr>
                          <m:t>b</m:t>
                        </m:r>
                      </m:e>
                    </m:d>
                    <m:r>
                      <a:rPr lang="en-US" sz="1400">
                        <a:solidFill>
                          <a:srgbClr val="7030A0"/>
                        </a:solidFill>
                        <a:latin typeface="Cambria Math" charset="0"/>
                        <a:ea typeface="DengXian" charset="-122"/>
                        <a:cs typeface="Times New Roman" charset="0"/>
                      </a:rPr>
                      <m:t> </m:t>
                    </m:r>
                    <m:r>
                      <m:rPr>
                        <m:sty m:val="p"/>
                      </m:rPr>
                      <a:rPr lang="en-US" sz="1400">
                        <a:solidFill>
                          <a:srgbClr val="7030A0"/>
                        </a:solidFill>
                        <a:latin typeface="Cambria Math" charset="0"/>
                        <a:ea typeface="DengXian" charset="-122"/>
                        <a:cs typeface="Times New Roman" charset="0"/>
                      </a:rPr>
                      <m:t>μ</m:t>
                    </m:r>
                    <m:r>
                      <a:rPr lang="en-US" sz="1400">
                        <a:solidFill>
                          <a:srgbClr val="7030A0"/>
                        </a:solidFill>
                        <a:latin typeface="Cambria Math" charset="0"/>
                        <a:ea typeface="DengXian" charset="-122"/>
                        <a:cs typeface="Times New Roman" charset="0"/>
                      </a:rPr>
                      <m:t>=0.5</m:t>
                    </m:r>
                  </m:oMath>
                </a14:m>
                <a:r>
                  <a:rPr lang="en-US" sz="1400" dirty="0">
                    <a:solidFill>
                      <a:srgbClr val="7030A0"/>
                    </a:solidFill>
                    <a:ea typeface="DengXian" charset="-122"/>
                    <a:cs typeface="Times New Roman" charset="0"/>
                  </a:rPr>
                  <a:t>, left: fit with Campbell data*; right: </a:t>
                </a:r>
                <a:r>
                  <a:rPr lang="en-US" sz="1400" dirty="0" smtClean="0">
                    <a:solidFill>
                      <a:srgbClr val="7030A0"/>
                    </a:solidFill>
                    <a:ea typeface="DengXian" charset="-122"/>
                    <a:cs typeface="Times New Roman" charset="0"/>
                  </a:rPr>
                  <a:t>numerical using </a:t>
                </a:r>
                <a:r>
                  <a:rPr lang="en-US" sz="1400" dirty="0">
                    <a:solidFill>
                      <a:srgbClr val="7030A0"/>
                    </a:solidFill>
                    <a:ea typeface="DengXian" charset="-122"/>
                    <a:cs typeface="Times New Roman" charset="0"/>
                  </a:rPr>
                  <a:t>proposed theory</a:t>
                </a:r>
                <a:endParaRPr lang="en-US" sz="2000" dirty="0">
                  <a:solidFill>
                    <a:srgbClr val="7030A0"/>
                  </a:solidFill>
                  <a:ea typeface="DengXian" charset="-122"/>
                  <a:cs typeface="Times New Roman"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50869" y="6116447"/>
                <a:ext cx="8321040" cy="307777"/>
              </a:xfrm>
              <a:prstGeom prst="rect">
                <a:avLst/>
              </a:prstGeom>
              <a:blipFill rotWithShape="1">
                <a:blip r:embed="rId7"/>
                <a:stretch>
                  <a:fillRect t="-1961" b="-17647"/>
                </a:stretch>
              </a:blipFill>
            </p:spPr>
            <p:txBody>
              <a:bodyPr/>
              <a:lstStyle/>
              <a:p>
                <a:r>
                  <a:rPr lang="en-US">
                    <a:noFill/>
                  </a:rPr>
                  <a:t> </a:t>
                </a:r>
              </a:p>
            </p:txBody>
          </p:sp>
        </mc:Fallback>
      </mc:AlternateContent>
      <p:sp>
        <p:nvSpPr>
          <p:cNvPr id="7" name="TextBox 6">
            <a:extLst>
              <a:ext uri="{FF2B5EF4-FFF2-40B4-BE49-F238E27FC236}">
                <a16:creationId xmlns="" xmlns:a16="http://schemas.microsoft.com/office/drawing/2014/main" id="{A4ABC8FD-1B07-412D-A6BF-66F5FBEA551B}"/>
              </a:ext>
            </a:extLst>
          </p:cNvPr>
          <p:cNvSpPr txBox="1"/>
          <p:nvPr/>
        </p:nvSpPr>
        <p:spPr>
          <a:xfrm>
            <a:off x="0" y="6521674"/>
            <a:ext cx="8820150" cy="523220"/>
          </a:xfrm>
          <a:prstGeom prst="rect">
            <a:avLst/>
          </a:prstGeom>
          <a:noFill/>
        </p:spPr>
        <p:txBody>
          <a:bodyPr wrap="square" rtlCol="0">
            <a:spAutoFit/>
          </a:bodyPr>
          <a:lstStyle/>
          <a:p>
            <a:r>
              <a:rPr lang="en-US" sz="1400" dirty="0">
                <a:solidFill>
                  <a:srgbClr val="7030A0"/>
                </a:solidFill>
              </a:rPr>
              <a:t>*Campbell, C. S. (2002). "Granular shear flows at the elastic limit." </a:t>
            </a:r>
            <a:r>
              <a:rPr lang="en-US" sz="1400" u="sng" dirty="0">
                <a:solidFill>
                  <a:srgbClr val="7030A0"/>
                </a:solidFill>
              </a:rPr>
              <a:t>Journal of fluid mechanics</a:t>
            </a:r>
            <a:r>
              <a:rPr lang="en-US" sz="1400" dirty="0">
                <a:solidFill>
                  <a:srgbClr val="7030A0"/>
                </a:solidFill>
              </a:rPr>
              <a:t> </a:t>
            </a:r>
            <a:r>
              <a:rPr lang="en-US" sz="1400" b="1" dirty="0">
                <a:solidFill>
                  <a:srgbClr val="7030A0"/>
                </a:solidFill>
              </a:rPr>
              <a:t>465</a:t>
            </a:r>
            <a:r>
              <a:rPr lang="en-US" sz="1400" dirty="0">
                <a:solidFill>
                  <a:srgbClr val="7030A0"/>
                </a:solidFill>
              </a:rPr>
              <a:t>: 261-291.</a:t>
            </a:r>
          </a:p>
          <a:p>
            <a:endParaRPr lang="en-US" sz="1400" dirty="0">
              <a:solidFill>
                <a:srgbClr val="7030A0"/>
              </a:solidFill>
            </a:endParaRPr>
          </a:p>
        </p:txBody>
      </p:sp>
    </p:spTree>
    <p:extLst>
      <p:ext uri="{BB962C8B-B14F-4D97-AF65-F5344CB8AC3E}">
        <p14:creationId xmlns:p14="http://schemas.microsoft.com/office/powerpoint/2010/main" val="281173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9A5F1-0490-4F9A-8D4C-BAF561D1B0FD}"/>
              </a:ext>
            </a:extLst>
          </p:cNvPr>
          <p:cNvSpPr>
            <a:spLocks noGrp="1"/>
          </p:cNvSpPr>
          <p:nvPr>
            <p:ph type="title"/>
          </p:nvPr>
        </p:nvSpPr>
        <p:spPr/>
        <p:txBody>
          <a:bodyPr/>
          <a:lstStyle/>
          <a:p>
            <a:r>
              <a:rPr lang="en-US" b="1" dirty="0" smtClean="0">
                <a:solidFill>
                  <a:srgbClr val="FF0000"/>
                </a:solidFill>
              </a:rPr>
              <a:t>Fluidized Bed Simulation</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712EE52B-55EE-4D05-B140-C29248F862B4}"/>
                  </a:ext>
                </a:extLst>
              </p:cNvPr>
              <p:cNvSpPr>
                <a:spLocks noGrp="1"/>
              </p:cNvSpPr>
              <p:nvPr>
                <p:ph idx="1"/>
              </p:nvPr>
            </p:nvSpPr>
            <p:spPr/>
            <p:txBody>
              <a:bodyPr/>
              <a:lstStyle/>
              <a:p>
                <a:pPr marL="0" indent="0">
                  <a:buNone/>
                </a:pPr>
                <a:r>
                  <a:rPr lang="en-US" dirty="0" smtClean="0">
                    <a:solidFill>
                      <a:srgbClr val="7030A0"/>
                    </a:solidFill>
                  </a:rPr>
                  <a:t>Simulation parameters:</a:t>
                </a:r>
              </a:p>
              <a:p>
                <a:r>
                  <a:rPr lang="en-US" dirty="0">
                    <a:solidFill>
                      <a:srgbClr val="7030A0"/>
                    </a:solidFill>
                  </a:rPr>
                  <a:t>Smooth particles with </a:t>
                </a:r>
                <a14:m>
                  <m:oMath xmlns:m="http://schemas.openxmlformats.org/officeDocument/2006/math">
                    <m:r>
                      <a:rPr lang="en-US" b="0" i="1" smtClean="0">
                        <a:solidFill>
                          <a:srgbClr val="7030A0"/>
                        </a:solidFill>
                        <a:latin typeface="Cambria Math" panose="02040503050406030204" pitchFamily="18" charset="0"/>
                      </a:rPr>
                      <m:t>𝑑</m:t>
                    </m:r>
                    <m:r>
                      <a:rPr lang="en-US" b="0" i="1" smtClean="0">
                        <a:solidFill>
                          <a:srgbClr val="7030A0"/>
                        </a:solidFill>
                        <a:latin typeface="Cambria Math" panose="02040503050406030204" pitchFamily="18" charset="0"/>
                      </a:rPr>
                      <m:t>=0.004</m:t>
                    </m:r>
                    <m:r>
                      <a:rPr lang="en-US" b="0" i="1" smtClean="0">
                        <a:solidFill>
                          <a:srgbClr val="7030A0"/>
                        </a:solidFill>
                        <a:latin typeface="Cambria Math" panose="02040503050406030204" pitchFamily="18" charset="0"/>
                      </a:rPr>
                      <m:t>𝑚</m:t>
                    </m:r>
                  </m:oMath>
                </a14:m>
                <a:r>
                  <a:rPr lang="en-US" dirty="0">
                    <a:solidFill>
                      <a:srgbClr val="7030A0"/>
                    </a:solidFill>
                  </a:rPr>
                  <a:t>; </a:t>
                </a:r>
                <a14:m>
                  <m:oMath xmlns:m="http://schemas.openxmlformats.org/officeDocument/2006/math">
                    <m:r>
                      <a:rPr lang="en-US" b="0" i="1" smtClean="0">
                        <a:solidFill>
                          <a:srgbClr val="7030A0"/>
                        </a:solidFill>
                        <a:latin typeface="Cambria Math" panose="02040503050406030204" pitchFamily="18" charset="0"/>
                      </a:rPr>
                      <m:t>𝜌</m:t>
                    </m:r>
                    <m:r>
                      <a:rPr lang="en-US" b="0" i="1" smtClean="0">
                        <a:solidFill>
                          <a:srgbClr val="7030A0"/>
                        </a:solidFill>
                        <a:latin typeface="Cambria Math" panose="02040503050406030204" pitchFamily="18" charset="0"/>
                      </a:rPr>
                      <m:t>=2700</m:t>
                    </m:r>
                    <m:r>
                      <a:rPr lang="en-US" b="0" i="1" smtClean="0">
                        <a:solidFill>
                          <a:srgbClr val="7030A0"/>
                        </a:solidFill>
                        <a:latin typeface="Cambria Math" panose="02040503050406030204" pitchFamily="18" charset="0"/>
                      </a:rPr>
                      <m:t>𝑘𝑔</m:t>
                    </m:r>
                    <m:r>
                      <a:rPr lang="en-US" b="0" i="1" smtClean="0">
                        <a:solidFill>
                          <a:srgbClr val="7030A0"/>
                        </a:solidFill>
                        <a:latin typeface="Cambria Math" panose="02040503050406030204" pitchFamily="18" charset="0"/>
                      </a:rPr>
                      <m:t>/</m:t>
                    </m:r>
                    <m:sSup>
                      <m:sSupPr>
                        <m:ctrlPr>
                          <a:rPr lang="en-US" b="0" i="1" smtClean="0">
                            <a:solidFill>
                              <a:srgbClr val="7030A0"/>
                            </a:solidFill>
                            <a:latin typeface="Cambria Math"/>
                          </a:rPr>
                        </m:ctrlPr>
                      </m:sSupPr>
                      <m:e>
                        <m:r>
                          <a:rPr lang="en-US" b="0" i="1" smtClean="0">
                            <a:solidFill>
                              <a:srgbClr val="7030A0"/>
                            </a:solidFill>
                            <a:latin typeface="Cambria Math" panose="02040503050406030204" pitchFamily="18" charset="0"/>
                          </a:rPr>
                          <m:t>𝑚</m:t>
                        </m:r>
                      </m:e>
                      <m:sup>
                        <m:r>
                          <a:rPr lang="en-US" b="0" i="1" smtClean="0">
                            <a:solidFill>
                              <a:srgbClr val="7030A0"/>
                            </a:solidFill>
                            <a:latin typeface="Cambria Math" panose="02040503050406030204" pitchFamily="18" charset="0"/>
                          </a:rPr>
                          <m:t>3</m:t>
                        </m:r>
                      </m:sup>
                    </m:sSup>
                  </m:oMath>
                </a14:m>
                <a:r>
                  <a:rPr lang="en-US" dirty="0">
                    <a:solidFill>
                      <a:srgbClr val="7030A0"/>
                    </a:solidFill>
                  </a:rPr>
                  <a:t>; </a:t>
                </a:r>
                <a14:m>
                  <m:oMath xmlns:m="http://schemas.openxmlformats.org/officeDocument/2006/math">
                    <m:r>
                      <a:rPr lang="en-US" b="0" i="1" smtClean="0">
                        <a:solidFill>
                          <a:srgbClr val="7030A0"/>
                        </a:solidFill>
                        <a:latin typeface="Cambria Math" panose="02040503050406030204" pitchFamily="18" charset="0"/>
                      </a:rPr>
                      <m:t>𝑒</m:t>
                    </m:r>
                    <m:r>
                      <a:rPr lang="en-US" b="0" i="1" smtClean="0">
                        <a:solidFill>
                          <a:srgbClr val="7030A0"/>
                        </a:solidFill>
                        <a:latin typeface="Cambria Math" panose="02040503050406030204" pitchFamily="18" charset="0"/>
                      </a:rPr>
                      <m:t>=0.9</m:t>
                    </m:r>
                  </m:oMath>
                </a14:m>
                <a:r>
                  <a:rPr lang="en-US" dirty="0">
                    <a:solidFill>
                      <a:srgbClr val="7030A0"/>
                    </a:solidFill>
                  </a:rPr>
                  <a:t>; orifice air velocity=</a:t>
                </a:r>
                <a14:m>
                  <m:oMath xmlns:m="http://schemas.openxmlformats.org/officeDocument/2006/math">
                    <m:r>
                      <a:rPr lang="en-US" b="0" i="1" smtClean="0">
                        <a:solidFill>
                          <a:srgbClr val="7030A0"/>
                        </a:solidFill>
                        <a:latin typeface="Cambria Math" panose="02040503050406030204" pitchFamily="18" charset="0"/>
                      </a:rPr>
                      <m:t>3.9</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𝑠</m:t>
                    </m:r>
                  </m:oMath>
                </a14:m>
                <a:r>
                  <a:rPr lang="en-US" dirty="0">
                    <a:solidFill>
                      <a:srgbClr val="7030A0"/>
                    </a:solidFill>
                  </a:rPr>
                  <a:t>; </a:t>
                </a:r>
              </a:p>
              <a:p>
                <a:r>
                  <a:rPr lang="en-US" dirty="0" smtClean="0">
                    <a:solidFill>
                      <a:srgbClr val="7030A0"/>
                    </a:solidFill>
                  </a:rPr>
                  <a:t>13300 </a:t>
                </a:r>
                <a:r>
                  <a:rPr lang="en-US" dirty="0">
                    <a:solidFill>
                      <a:srgbClr val="7030A0"/>
                    </a:solidFill>
                  </a:rPr>
                  <a:t>particles in rectangular domain </a:t>
                </a:r>
                <a14:m>
                  <m:oMath xmlns:m="http://schemas.openxmlformats.org/officeDocument/2006/math">
                    <m:r>
                      <a:rPr lang="en-US" b="0" i="1" smtClean="0">
                        <a:solidFill>
                          <a:srgbClr val="7030A0"/>
                        </a:solidFill>
                        <a:latin typeface="Cambria Math" panose="02040503050406030204" pitchFamily="18" charset="0"/>
                      </a:rPr>
                      <m:t>0.15</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 </m:t>
                    </m:r>
                  </m:oMath>
                </a14:m>
                <a:r>
                  <a:rPr lang="en-US" dirty="0">
                    <a:solidFill>
                      <a:srgbClr val="7030A0"/>
                    </a:solidFill>
                  </a:rPr>
                  <a:t>x </a:t>
                </a:r>
                <a14:m>
                  <m:oMath xmlns:m="http://schemas.openxmlformats.org/officeDocument/2006/math">
                    <m:r>
                      <a:rPr lang="en-US" b="0" i="1" smtClean="0">
                        <a:solidFill>
                          <a:srgbClr val="7030A0"/>
                        </a:solidFill>
                        <a:latin typeface="Cambria Math" panose="02040503050406030204" pitchFamily="18" charset="0"/>
                      </a:rPr>
                      <m:t>0.9</m:t>
                    </m:r>
                    <m:r>
                      <a:rPr lang="en-US" b="0" i="1" smtClean="0">
                        <a:solidFill>
                          <a:srgbClr val="7030A0"/>
                        </a:solidFill>
                        <a:latin typeface="Cambria Math" panose="02040503050406030204" pitchFamily="18" charset="0"/>
                      </a:rPr>
                      <m:t>𝑚</m:t>
                    </m:r>
                  </m:oMath>
                </a14:m>
                <a:r>
                  <a:rPr lang="en-US" dirty="0">
                    <a:solidFill>
                      <a:srgbClr val="7030A0"/>
                    </a:solidFill>
                  </a:rPr>
                  <a:t> x </a:t>
                </a:r>
                <a14:m>
                  <m:oMath xmlns:m="http://schemas.openxmlformats.org/officeDocument/2006/math">
                    <m:r>
                      <a:rPr lang="en-US" b="0" i="1" smtClean="0">
                        <a:solidFill>
                          <a:srgbClr val="7030A0"/>
                        </a:solidFill>
                        <a:latin typeface="Cambria Math" panose="02040503050406030204" pitchFamily="18" charset="0"/>
                      </a:rPr>
                      <m:t>0.022</m:t>
                    </m:r>
                    <m:r>
                      <a:rPr lang="en-US" b="0" i="1" smtClean="0">
                        <a:solidFill>
                          <a:srgbClr val="7030A0"/>
                        </a:solidFill>
                        <a:latin typeface="Cambria Math" panose="02040503050406030204" pitchFamily="18" charset="0"/>
                      </a:rPr>
                      <m:t>𝑚</m:t>
                    </m:r>
                  </m:oMath>
                </a14:m>
                <a:r>
                  <a:rPr lang="en-US" dirty="0">
                    <a:solidFill>
                      <a:srgbClr val="7030A0"/>
                    </a:solidFill>
                  </a:rPr>
                  <a:t> </a:t>
                </a:r>
              </a:p>
              <a:p>
                <a:pPr marL="0" indent="0">
                  <a:buNone/>
                </a:pPr>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712EE52B-55EE-4D05-B140-C29248F862B4}"/>
                  </a:ext>
                </a:extLst>
              </p:cNvPr>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254806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Comparison  </a:t>
            </a:r>
            <a:r>
              <a:rPr lang="en-US" sz="2400" b="1" dirty="0">
                <a:solidFill>
                  <a:srgbClr val="FF0000"/>
                </a:solidFill>
              </a:rPr>
              <a:t>with </a:t>
            </a:r>
            <a:r>
              <a:rPr lang="en-US" sz="2400" b="1" dirty="0" smtClean="0">
                <a:solidFill>
                  <a:srgbClr val="FF0000"/>
                </a:solidFill>
              </a:rPr>
              <a:t>DEM - A</a:t>
            </a:r>
            <a:endParaRPr lang="en-US" sz="2400" b="1" dirty="0">
              <a:solidFill>
                <a:srgbClr val="FF0000"/>
              </a:solidFill>
            </a:endParaRPr>
          </a:p>
        </p:txBody>
      </p:sp>
      <p:pic>
        <p:nvPicPr>
          <p:cNvPr id="5" name="Picture 4" descr="C:\Users\duany\AppData\Local\Microsoft\Windows\INetCache\Content.Word\dem6.png">
            <a:extLst>
              <a:ext uri="{FF2B5EF4-FFF2-40B4-BE49-F238E27FC236}">
                <a16:creationId xmlns="" xmlns:a16="http://schemas.microsoft.com/office/drawing/2014/main" id="{26A3513B-590E-4813-8CD1-C69B60D51D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100" y="1076490"/>
            <a:ext cx="3940175" cy="2139950"/>
          </a:xfrm>
          <a:prstGeom prst="rect">
            <a:avLst/>
          </a:prstGeom>
          <a:noFill/>
          <a:ln>
            <a:noFill/>
          </a:ln>
        </p:spPr>
      </p:pic>
      <p:pic>
        <p:nvPicPr>
          <p:cNvPr id="6" name="Picture 5" descr="C:\Users\duany\AppData\Local\Microsoft\Windows\INetCache\Content.Word\dem26.png">
            <a:extLst>
              <a:ext uri="{FF2B5EF4-FFF2-40B4-BE49-F238E27FC236}">
                <a16:creationId xmlns="" xmlns:a16="http://schemas.microsoft.com/office/drawing/2014/main" id="{04FB9BE6-E9B0-4D20-9A63-B146BF9867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00" y="3726419"/>
            <a:ext cx="3940175" cy="2143760"/>
          </a:xfrm>
          <a:prstGeom prst="rect">
            <a:avLst/>
          </a:prstGeom>
          <a:noFill/>
          <a:ln>
            <a:noFill/>
          </a:ln>
        </p:spPr>
      </p:pic>
      <p:pic>
        <p:nvPicPr>
          <p:cNvPr id="7" name="Picture 6" descr="C:\Users\duany\AppData\Local\Microsoft\Windows\INetCache\Content.Word\tfm6.png">
            <a:extLst>
              <a:ext uri="{FF2B5EF4-FFF2-40B4-BE49-F238E27FC236}">
                <a16:creationId xmlns="" xmlns:a16="http://schemas.microsoft.com/office/drawing/2014/main" id="{082A6642-7757-44CE-A596-99288BFE5C2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720257"/>
            <a:ext cx="4296410" cy="2496185"/>
          </a:xfrm>
          <a:prstGeom prst="rect">
            <a:avLst/>
          </a:prstGeom>
          <a:noFill/>
          <a:ln>
            <a:noFill/>
          </a:ln>
        </p:spPr>
      </p:pic>
      <p:pic>
        <p:nvPicPr>
          <p:cNvPr id="8" name="Picture 7" descr="C:\Users\duany\AppData\Local\Microsoft\Windows\INetCache\Content.Word\tfm26.png">
            <a:extLst>
              <a:ext uri="{FF2B5EF4-FFF2-40B4-BE49-F238E27FC236}">
                <a16:creationId xmlns="" xmlns:a16="http://schemas.microsoft.com/office/drawing/2014/main" id="{7EA56A40-18F3-45FD-A0D8-EC4B0F0B2A1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2" y="3361929"/>
            <a:ext cx="4317365" cy="2508250"/>
          </a:xfrm>
          <a:prstGeom prst="rect">
            <a:avLst/>
          </a:prstGeom>
          <a:noFill/>
          <a:ln>
            <a:noFill/>
          </a:ln>
        </p:spPr>
      </p:pic>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ABC59E8A-7D31-4C68-8970-13D485A2A61C}"/>
                  </a:ext>
                </a:extLst>
              </p:cNvPr>
              <p:cNvSpPr/>
              <p:nvPr/>
            </p:nvSpPr>
            <p:spPr>
              <a:xfrm>
                <a:off x="128447" y="509283"/>
                <a:ext cx="2735685" cy="567271"/>
              </a:xfrm>
              <a:prstGeom prst="rect">
                <a:avLst/>
              </a:prstGeom>
            </p:spPr>
            <p:txBody>
              <a:bodyPr wrap="none">
                <a:spAutoFit/>
              </a:bodyPr>
              <a:lstStyle/>
              <a:p>
                <a:pPr indent="182880" algn="just">
                  <a:lnSpc>
                    <a:spcPct val="200000"/>
                  </a:lnSpc>
                </a:pPr>
                <a:r>
                  <a:rPr lang="en-US" dirty="0" smtClean="0">
                    <a:latin typeface="Times New Roman" panose="02020603050405020304" pitchFamily="18" charset="0"/>
                    <a:ea typeface="DengXian" panose="02010600030101010101" pitchFamily="2" charset="-122"/>
                    <a:cs typeface="Times New Roman" panose="02020603050405020304" pitchFamily="18" charset="0"/>
                  </a:rPr>
                  <a:t>Case I: </a:t>
                </a:r>
                <a14:m>
                  <m:oMath xmlns:m="http://schemas.openxmlformats.org/officeDocument/2006/math">
                    <m:r>
                      <a:rPr lang="en-US" i="1">
                        <a:latin typeface="Cambria Math" panose="02040503050406030204" pitchFamily="18" charset="0"/>
                        <a:ea typeface="DengXian" panose="02010600030101010101" pitchFamily="2" charset="-122"/>
                        <a:cs typeface="Times New Roman" panose="02020603050405020304" pitchFamily="18" charset="0"/>
                      </a:rPr>
                      <m:t>𝑘</m:t>
                    </m:r>
                    <m:r>
                      <a:rPr lang="en-US" i="1">
                        <a:latin typeface="Cambria Math" panose="02040503050406030204" pitchFamily="18" charset="0"/>
                        <a:ea typeface="DengXian" panose="02010600030101010101" pitchFamily="2" charset="-122"/>
                        <a:cs typeface="Times New Roman" panose="02020603050405020304" pitchFamily="18" charset="0"/>
                      </a:rPr>
                      <m:t>=10,000 </m:t>
                    </m:r>
                    <m:r>
                      <a:rPr lang="en-US" b="0" i="1" smtClean="0">
                        <a:latin typeface="Cambria Math" panose="02040503050406030204" pitchFamily="18" charset="0"/>
                        <a:ea typeface="DengXian" panose="02010600030101010101" pitchFamily="2" charset="-122"/>
                        <a:cs typeface="Times New Roman" panose="02020603050405020304" pitchFamily="18" charset="0"/>
                      </a:rPr>
                      <m:t>𝑁</m:t>
                    </m:r>
                    <m:r>
                      <a:rPr lang="en-US" i="1">
                        <a:latin typeface="Cambria Math" panose="02040503050406030204" pitchFamily="18" charset="0"/>
                        <a:ea typeface="DengXian" panose="02010600030101010101" pitchFamily="2" charset="-122"/>
                        <a:cs typeface="Times New Roman" panose="02020603050405020304" pitchFamily="18" charset="0"/>
                      </a:rPr>
                      <m:t>/</m:t>
                    </m:r>
                    <m:r>
                      <a:rPr lang="en-US" i="1">
                        <a:latin typeface="Cambria Math" panose="02040503050406030204" pitchFamily="18" charset="0"/>
                        <a:ea typeface="DengXian" panose="02010600030101010101" pitchFamily="2" charset="-122"/>
                        <a:cs typeface="Times New Roman" panose="02020603050405020304" pitchFamily="18" charset="0"/>
                      </a:rPr>
                      <m:t>𝑚</m:t>
                    </m:r>
                  </m:oMath>
                </a14:m>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xmlns="" xmlns:a14="http://schemas.microsoft.com/office/drawing/2010/main" id="{ABC59E8A-7D31-4C68-8970-13D485A2A61C}"/>
                  </a:ext>
                </a:extLst>
              </p:cNvPr>
              <p:cNvSpPr>
                <a:spLocks noRot="1" noChangeAspect="1" noMove="1" noResize="1" noEditPoints="1" noAdjustHandles="1" noChangeArrowheads="1" noChangeShapeType="1" noTextEdit="1"/>
              </p:cNvSpPr>
              <p:nvPr/>
            </p:nvSpPr>
            <p:spPr>
              <a:xfrm>
                <a:off x="128447" y="509283"/>
                <a:ext cx="2735685" cy="567271"/>
              </a:xfrm>
              <a:prstGeom prst="rect">
                <a:avLst/>
              </a:prstGeom>
              <a:blipFill rotWithShape="1">
                <a:blip r:embed="rId6"/>
                <a:stretch>
                  <a:fillRect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0ABB22BA-EF8D-4B96-B6BB-942A1F4BBDEA}"/>
                  </a:ext>
                </a:extLst>
              </p:cNvPr>
              <p:cNvSpPr/>
              <p:nvPr/>
            </p:nvSpPr>
            <p:spPr>
              <a:xfrm>
                <a:off x="447975" y="3355906"/>
                <a:ext cx="2456763" cy="567271"/>
              </a:xfrm>
              <a:prstGeom prst="rect">
                <a:avLst/>
              </a:prstGeom>
            </p:spPr>
            <p:txBody>
              <a:bodyPr wrap="none">
                <a:spAutoFit/>
              </a:bodyPr>
              <a:lstStyle/>
              <a:p>
                <a:pPr indent="182880" algn="just">
                  <a:lnSpc>
                    <a:spcPct val="200000"/>
                  </a:lnSpc>
                </a:pPr>
                <a:r>
                  <a:rPr lang="en-US" dirty="0">
                    <a:latin typeface="Times New Roman" panose="02020603050405020304" pitchFamily="18" charset="0"/>
                    <a:ea typeface="DengXian" panose="02010600030101010101" pitchFamily="2" charset="-122"/>
                    <a:cs typeface="Times New Roman" panose="02020603050405020304" pitchFamily="18" charset="0"/>
                  </a:rPr>
                  <a:t>Case II: </a:t>
                </a:r>
                <a14:m>
                  <m:oMath xmlns:m="http://schemas.openxmlformats.org/officeDocument/2006/math">
                    <m:r>
                      <a:rPr lang="en-US" i="1">
                        <a:latin typeface="Cambria Math" panose="02040503050406030204" pitchFamily="18" charset="0"/>
                        <a:ea typeface="DengXian" panose="02010600030101010101" pitchFamily="2" charset="-122"/>
                        <a:cs typeface="Times New Roman" panose="02020603050405020304" pitchFamily="18" charset="0"/>
                      </a:rPr>
                      <m:t>𝑘</m:t>
                    </m:r>
                    <m:r>
                      <a:rPr lang="en-US" i="1">
                        <a:latin typeface="Cambria Math" panose="02040503050406030204" pitchFamily="18" charset="0"/>
                        <a:ea typeface="DengXian" panose="02010600030101010101" pitchFamily="2" charset="-122"/>
                        <a:cs typeface="Times New Roman" panose="02020603050405020304" pitchFamily="18" charset="0"/>
                      </a:rPr>
                      <m:t>=500</m:t>
                    </m:r>
                    <m:r>
                      <a:rPr lang="en-US" b="0" i="1" smtClean="0">
                        <a:latin typeface="Cambria Math" panose="02040503050406030204" pitchFamily="18" charset="0"/>
                        <a:ea typeface="DengXian" panose="02010600030101010101" pitchFamily="2" charset="-122"/>
                        <a:cs typeface="Times New Roman" panose="02020603050405020304" pitchFamily="18" charset="0"/>
                      </a:rPr>
                      <m:t>𝑁</m:t>
                    </m:r>
                    <m:r>
                      <a:rPr lang="en-US" i="1">
                        <a:latin typeface="Cambria Math" panose="02040503050406030204" pitchFamily="18" charset="0"/>
                        <a:ea typeface="DengXian" panose="02010600030101010101" pitchFamily="2" charset="-122"/>
                        <a:cs typeface="Times New Roman" panose="02020603050405020304" pitchFamily="18" charset="0"/>
                      </a:rPr>
                      <m:t>/</m:t>
                    </m:r>
                    <m:r>
                      <a:rPr lang="en-US" i="1">
                        <a:latin typeface="Cambria Math" panose="02040503050406030204" pitchFamily="18" charset="0"/>
                        <a:ea typeface="DengXian" panose="02010600030101010101" pitchFamily="2" charset="-122"/>
                        <a:cs typeface="Times New Roman" panose="02020603050405020304" pitchFamily="18" charset="0"/>
                      </a:rPr>
                      <m:t>𝑚</m:t>
                    </m:r>
                  </m:oMath>
                </a14:m>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0ABB22BA-EF8D-4B96-B6BB-942A1F4BBDEA}"/>
                  </a:ext>
                </a:extLst>
              </p:cNvPr>
              <p:cNvSpPr>
                <a:spLocks noRot="1" noChangeAspect="1" noMove="1" noResize="1" noEditPoints="1" noAdjustHandles="1" noChangeArrowheads="1" noChangeShapeType="1" noTextEdit="1"/>
              </p:cNvSpPr>
              <p:nvPr/>
            </p:nvSpPr>
            <p:spPr>
              <a:xfrm>
                <a:off x="447975" y="3355906"/>
                <a:ext cx="2456763" cy="567271"/>
              </a:xfrm>
              <a:prstGeom prst="rect">
                <a:avLst/>
              </a:prstGeom>
              <a:blipFill>
                <a:blip r:embed="rId7"/>
                <a:stretch>
                  <a:fillRect b="-16129"/>
                </a:stretch>
              </a:blipFill>
            </p:spPr>
            <p:txBody>
              <a:bodyPr/>
              <a:lstStyle/>
              <a:p>
                <a:r>
                  <a:rPr lang="en-US">
                    <a:noFill/>
                  </a:rPr>
                  <a:t> </a:t>
                </a:r>
              </a:p>
            </p:txBody>
          </p:sp>
        </mc:Fallback>
      </mc:AlternateContent>
      <p:sp>
        <p:nvSpPr>
          <p:cNvPr id="9" name="Rectangle 8">
            <a:extLst>
              <a:ext uri="{FF2B5EF4-FFF2-40B4-BE49-F238E27FC236}">
                <a16:creationId xmlns="" xmlns:a16="http://schemas.microsoft.com/office/drawing/2014/main" id="{5BD599A3-5964-4FD8-9935-E92059B0E9EA}"/>
              </a:ext>
            </a:extLst>
          </p:cNvPr>
          <p:cNvSpPr/>
          <p:nvPr/>
        </p:nvSpPr>
        <p:spPr>
          <a:xfrm>
            <a:off x="136566" y="5850197"/>
            <a:ext cx="4435433" cy="523220"/>
          </a:xfrm>
          <a:prstGeom prst="rect">
            <a:avLst/>
          </a:prstGeom>
        </p:spPr>
        <p:txBody>
          <a:bodyPr wrap="square">
            <a:spAutoFit/>
          </a:bodyPr>
          <a:lstStyle/>
          <a:p>
            <a:pPr indent="182880" algn="just">
              <a:lnSpc>
                <a:spcPct val="200000"/>
              </a:lnSpc>
            </a:pPr>
            <a:r>
              <a:rPr lang="en-US" sz="1400" b="1" dirty="0">
                <a:latin typeface="Times New Roman" panose="02020603050405020304" pitchFamily="18" charset="0"/>
                <a:ea typeface="DengXian" panose="02010600030101010101" pitchFamily="2" charset="-122"/>
                <a:cs typeface="Times New Roman" panose="02020603050405020304" pitchFamily="18" charset="0"/>
              </a:rPr>
              <a:t>0.18sec	 0.22sec      0.33sec     </a:t>
            </a:r>
            <a:r>
              <a:rPr lang="en-US" sz="1400" b="1" dirty="0" smtClean="0">
                <a:latin typeface="Times New Roman" panose="02020603050405020304" pitchFamily="18" charset="0"/>
                <a:ea typeface="DengXian" panose="02010600030101010101" pitchFamily="2" charset="-122"/>
                <a:cs typeface="Times New Roman" panose="02020603050405020304" pitchFamily="18" charset="0"/>
              </a:rPr>
              <a:t>0.43sec   </a:t>
            </a:r>
            <a:r>
              <a:rPr lang="en-US" sz="1400" b="1" dirty="0">
                <a:latin typeface="Times New Roman" panose="02020603050405020304" pitchFamily="18" charset="0"/>
                <a:ea typeface="DengXian" panose="02010600030101010101" pitchFamily="2" charset="-122"/>
                <a:cs typeface="Times New Roman" panose="02020603050405020304" pitchFamily="18" charset="0"/>
              </a:rPr>
              <a:t>0.53sec</a:t>
            </a:r>
            <a:endParaRPr lang="en-US" sz="2000" b="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0" name="TextBox 9">
            <a:extLst>
              <a:ext uri="{FF2B5EF4-FFF2-40B4-BE49-F238E27FC236}">
                <a16:creationId xmlns="" xmlns:a16="http://schemas.microsoft.com/office/drawing/2014/main" id="{47D9A042-0FE5-4C93-9115-2813CAA75883}"/>
              </a:ext>
            </a:extLst>
          </p:cNvPr>
          <p:cNvSpPr txBox="1"/>
          <p:nvPr/>
        </p:nvSpPr>
        <p:spPr>
          <a:xfrm>
            <a:off x="4571999" y="5782714"/>
            <a:ext cx="4839879" cy="1200329"/>
          </a:xfrm>
          <a:prstGeom prst="rect">
            <a:avLst/>
          </a:prstGeom>
          <a:noFill/>
        </p:spPr>
        <p:txBody>
          <a:bodyPr wrap="square" rtlCol="0">
            <a:spAutoFit/>
          </a:bodyPr>
          <a:lstStyle/>
          <a:p>
            <a:r>
              <a:rPr lang="en-US" b="1" dirty="0">
                <a:solidFill>
                  <a:srgbClr val="7030A0"/>
                </a:solidFill>
              </a:rPr>
              <a:t>Softer </a:t>
            </a:r>
            <a:r>
              <a:rPr lang="en-US" b="1" dirty="0" smtClean="0">
                <a:solidFill>
                  <a:srgbClr val="7030A0"/>
                </a:solidFill>
              </a:rPr>
              <a:t>particles:</a:t>
            </a:r>
            <a:endParaRPr lang="en-US" b="1" dirty="0">
              <a:solidFill>
                <a:srgbClr val="7030A0"/>
              </a:solidFill>
            </a:endParaRPr>
          </a:p>
          <a:p>
            <a:pPr marL="342900" indent="-342900">
              <a:buFont typeface="+mj-lt"/>
              <a:buAutoNum type="arabicPeriod"/>
            </a:pPr>
            <a:r>
              <a:rPr lang="en-US" b="1" dirty="0">
                <a:solidFill>
                  <a:srgbClr val="7030A0"/>
                </a:solidFill>
              </a:rPr>
              <a:t>Reduced bubble size</a:t>
            </a:r>
          </a:p>
          <a:p>
            <a:pPr marL="342900" indent="-342900">
              <a:buFont typeface="+mj-lt"/>
              <a:buAutoNum type="arabicPeriod"/>
            </a:pPr>
            <a:r>
              <a:rPr lang="en-US" b="1" dirty="0" smtClean="0">
                <a:solidFill>
                  <a:srgbClr val="7030A0"/>
                </a:solidFill>
              </a:rPr>
              <a:t>Lower </a:t>
            </a:r>
            <a:r>
              <a:rPr lang="en-US" b="1" dirty="0">
                <a:solidFill>
                  <a:srgbClr val="7030A0"/>
                </a:solidFill>
              </a:rPr>
              <a:t>fluidization height</a:t>
            </a:r>
          </a:p>
          <a:p>
            <a:pPr marL="342900" indent="-342900">
              <a:buFont typeface="+mj-lt"/>
              <a:buAutoNum type="arabicPeriod"/>
            </a:pPr>
            <a:r>
              <a:rPr lang="en-US" b="1" dirty="0" smtClean="0">
                <a:solidFill>
                  <a:srgbClr val="7030A0"/>
                </a:solidFill>
              </a:rPr>
              <a:t>Bubble cycles are shorter</a:t>
            </a:r>
            <a:endParaRPr lang="en-US" b="1" dirty="0">
              <a:solidFill>
                <a:srgbClr val="7030A0"/>
              </a:solidFill>
            </a:endParaRPr>
          </a:p>
        </p:txBody>
      </p:sp>
    </p:spTree>
    <p:extLst>
      <p:ext uri="{BB962C8B-B14F-4D97-AF65-F5344CB8AC3E}">
        <p14:creationId xmlns:p14="http://schemas.microsoft.com/office/powerpoint/2010/main" val="165657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Granular flow/Particulate flow</a:t>
            </a:r>
            <a:endParaRPr lang="en-US" sz="2400" b="1" dirty="0">
              <a:solidFill>
                <a:srgbClr val="FF0000"/>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30410"/>
            <a:ext cx="4564149" cy="2753895"/>
          </a:xfrm>
          <a:prstGeom prst="rect">
            <a:avLst/>
          </a:prstGeom>
        </p:spPr>
      </p:pic>
      <p:pic>
        <p:nvPicPr>
          <p:cNvPr id="15" name="Picture 25" descr="rifig01-transport-fase-diluida"/>
          <p:cNvPicPr>
            <a:picLocks noChangeAspect="1" noChangeArrowheads="1"/>
          </p:cNvPicPr>
          <p:nvPr/>
        </p:nvPicPr>
        <p:blipFill>
          <a:blip r:embed="rId3" cstate="print"/>
          <a:srcRect/>
          <a:stretch>
            <a:fillRect/>
          </a:stretch>
        </p:blipFill>
        <p:spPr bwMode="auto">
          <a:xfrm>
            <a:off x="533400" y="3810000"/>
            <a:ext cx="3250043" cy="2424368"/>
          </a:xfrm>
          <a:prstGeom prst="rect">
            <a:avLst/>
          </a:prstGeom>
          <a:noFill/>
          <a:ln w="9525">
            <a:noFill/>
            <a:miter lim="800000"/>
            <a:headEnd/>
            <a:tailEnd/>
          </a:ln>
        </p:spPr>
      </p:pic>
      <p:sp>
        <p:nvSpPr>
          <p:cNvPr id="5" name="TextBox 4"/>
          <p:cNvSpPr txBox="1"/>
          <p:nvPr/>
        </p:nvSpPr>
        <p:spPr>
          <a:xfrm>
            <a:off x="5130206" y="1053195"/>
            <a:ext cx="3733800" cy="2031325"/>
          </a:xfrm>
          <a:prstGeom prst="rect">
            <a:avLst/>
          </a:prstGeom>
          <a:noFill/>
        </p:spPr>
        <p:txBody>
          <a:bodyPr wrap="square" rtlCol="0">
            <a:spAutoFit/>
          </a:bodyPr>
          <a:lstStyle/>
          <a:p>
            <a:r>
              <a:rPr lang="en-US" b="1" dirty="0" smtClean="0">
                <a:solidFill>
                  <a:srgbClr val="7030A0"/>
                </a:solidFill>
              </a:rPr>
              <a:t>Dilute </a:t>
            </a:r>
            <a:r>
              <a:rPr lang="en-US" b="1" dirty="0" smtClean="0">
                <a:solidFill>
                  <a:srgbClr val="7030A0"/>
                </a:solidFill>
              </a:rPr>
              <a:t>flows are fairly accurately modeled; intermediate, dense, and granular multiphase flows are not as accurately </a:t>
            </a:r>
            <a:r>
              <a:rPr lang="en-US" b="1" dirty="0" smtClean="0">
                <a:solidFill>
                  <a:srgbClr val="7030A0"/>
                </a:solidFill>
              </a:rPr>
              <a:t>modeled </a:t>
            </a:r>
            <a:r>
              <a:rPr lang="en-US" b="1" dirty="0" smtClean="0">
                <a:solidFill>
                  <a:srgbClr val="7030A0"/>
                </a:solidFill>
              </a:rPr>
              <a:t>even though they present a great deal of interest </a:t>
            </a:r>
            <a:r>
              <a:rPr lang="en-US" b="1" dirty="0" smtClean="0">
                <a:solidFill>
                  <a:srgbClr val="7030A0"/>
                </a:solidFill>
              </a:rPr>
              <a:t>for </a:t>
            </a:r>
            <a:r>
              <a:rPr lang="en-US" b="1" dirty="0" smtClean="0">
                <a:solidFill>
                  <a:srgbClr val="7030A0"/>
                </a:solidFill>
              </a:rPr>
              <a:t>industrial and environmental applications.  </a:t>
            </a:r>
            <a:endParaRPr lang="en-US" b="1" dirty="0">
              <a:solidFill>
                <a:srgbClr val="7030A0"/>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856" y="3810000"/>
            <a:ext cx="2786743" cy="2401502"/>
          </a:xfrm>
          <a:prstGeom prst="rect">
            <a:avLst/>
          </a:prstGeom>
        </p:spPr>
      </p:pic>
    </p:spTree>
    <p:extLst>
      <p:ext uri="{BB962C8B-B14F-4D97-AF65-F5344CB8AC3E}">
        <p14:creationId xmlns:p14="http://schemas.microsoft.com/office/powerpoint/2010/main" val="478728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Comparison </a:t>
            </a:r>
            <a:r>
              <a:rPr lang="en-US" sz="2400" b="1" dirty="0">
                <a:solidFill>
                  <a:srgbClr val="FF0000"/>
                </a:solidFill>
              </a:rPr>
              <a:t>with </a:t>
            </a:r>
            <a:r>
              <a:rPr lang="en-US" sz="2400" b="1" dirty="0" smtClean="0">
                <a:solidFill>
                  <a:srgbClr val="FF0000"/>
                </a:solidFill>
              </a:rPr>
              <a:t>DEM - B</a:t>
            </a:r>
            <a:endParaRPr lang="en-US" sz="2400" b="1" dirty="0">
              <a:solidFill>
                <a:srgbClr val="FF0000"/>
              </a:solidFill>
            </a:endParaRPr>
          </a:p>
        </p:txBody>
      </p:sp>
      <p:pic>
        <p:nvPicPr>
          <p:cNvPr id="4" name="Picture 3">
            <a:extLst>
              <a:ext uri="{FF2B5EF4-FFF2-40B4-BE49-F238E27FC236}">
                <a16:creationId xmlns:a16="http://schemas.microsoft.com/office/drawing/2014/main" xmlns="" id="{8A794157-8B37-4800-9561-C8A11D07EA73}"/>
              </a:ext>
            </a:extLst>
          </p:cNvPr>
          <p:cNvPicPr>
            <a:picLocks noChangeAspect="1"/>
          </p:cNvPicPr>
          <p:nvPr/>
        </p:nvPicPr>
        <p:blipFill>
          <a:blip r:embed="rId2"/>
          <a:stretch>
            <a:fillRect/>
          </a:stretch>
        </p:blipFill>
        <p:spPr>
          <a:xfrm>
            <a:off x="228600" y="701252"/>
            <a:ext cx="7424943" cy="5596139"/>
          </a:xfrm>
          <a:prstGeom prst="rect">
            <a:avLst/>
          </a:prstGeom>
        </p:spPr>
      </p:pic>
    </p:spTree>
    <p:extLst>
      <p:ext uri="{BB962C8B-B14F-4D97-AF65-F5344CB8AC3E}">
        <p14:creationId xmlns:p14="http://schemas.microsoft.com/office/powerpoint/2010/main" val="327068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0000"/>
                </a:solidFill>
              </a:rPr>
              <a:t>Conclusions</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71600"/>
                <a:ext cx="8229600" cy="4754563"/>
              </a:xfrm>
            </p:spPr>
            <p:txBody>
              <a:bodyPr>
                <a:noAutofit/>
              </a:bodyPr>
              <a:lstStyle/>
              <a:p>
                <a:r>
                  <a:rPr lang="en-US" sz="2000" dirty="0" smtClean="0">
                    <a:solidFill>
                      <a:srgbClr val="7030A0"/>
                    </a:solidFill>
                  </a:rPr>
                  <a:t>Particle </a:t>
                </a:r>
                <a:r>
                  <a:rPr lang="en-US" sz="2000" dirty="0" smtClean="0">
                    <a:solidFill>
                      <a:srgbClr val="7030A0"/>
                    </a:solidFill>
                  </a:rPr>
                  <a:t>interaction </a:t>
                </a:r>
                <a:r>
                  <a:rPr lang="en-US" sz="2000" dirty="0" smtClean="0">
                    <a:solidFill>
                      <a:srgbClr val="7030A0"/>
                    </a:solidFill>
                  </a:rPr>
                  <a:t>processes take </a:t>
                </a:r>
                <a:r>
                  <a:rPr lang="en-US" sz="2000" dirty="0">
                    <a:solidFill>
                      <a:srgbClr val="7030A0"/>
                    </a:solidFill>
                  </a:rPr>
                  <a:t>finite time to </a:t>
                </a:r>
                <a:r>
                  <a:rPr lang="en-US" sz="2000" dirty="0" smtClean="0">
                    <a:solidFill>
                      <a:srgbClr val="7030A0"/>
                    </a:solidFill>
                  </a:rPr>
                  <a:t>occur and particle collisions are partly elastic.</a:t>
                </a:r>
              </a:p>
              <a:p>
                <a:r>
                  <a:rPr lang="en-US" sz="2000" dirty="0" smtClean="0">
                    <a:solidFill>
                      <a:srgbClr val="7030A0"/>
                    </a:solidFill>
                  </a:rPr>
                  <a:t>The </a:t>
                </a:r>
                <a:r>
                  <a:rPr lang="en-US" sz="2000" dirty="0">
                    <a:solidFill>
                      <a:srgbClr val="7030A0"/>
                    </a:solidFill>
                  </a:rPr>
                  <a:t>large discrepancy observed between kinetic theory prediction and DEM results at high solid volume fraction </a:t>
                </a:r>
                <a:r>
                  <a:rPr lang="en-US" sz="2000" dirty="0" smtClean="0">
                    <a:solidFill>
                      <a:srgbClr val="7030A0"/>
                    </a:solidFill>
                  </a:rPr>
                  <a:t>emanates </a:t>
                </a:r>
                <a:r>
                  <a:rPr lang="en-US" sz="2000" dirty="0">
                    <a:solidFill>
                      <a:srgbClr val="7030A0"/>
                    </a:solidFill>
                  </a:rPr>
                  <a:t>from the particle </a:t>
                </a:r>
                <a:r>
                  <a:rPr lang="en-US" sz="2000" dirty="0" smtClean="0">
                    <a:solidFill>
                      <a:srgbClr val="7030A0"/>
                    </a:solidFill>
                  </a:rPr>
                  <a:t>elasticity </a:t>
                </a:r>
                <a:r>
                  <a:rPr lang="en-US" sz="2000" dirty="0">
                    <a:solidFill>
                      <a:srgbClr val="7030A0"/>
                    </a:solidFill>
                  </a:rPr>
                  <a:t>that </a:t>
                </a:r>
                <a:r>
                  <a:rPr lang="en-US" sz="2000" dirty="0" smtClean="0">
                    <a:solidFill>
                      <a:srgbClr val="7030A0"/>
                    </a:solidFill>
                  </a:rPr>
                  <a:t>classical </a:t>
                </a:r>
                <a:r>
                  <a:rPr lang="en-US" sz="2000" dirty="0">
                    <a:solidFill>
                      <a:srgbClr val="7030A0"/>
                    </a:solidFill>
                  </a:rPr>
                  <a:t>kinetic theory </a:t>
                </a:r>
                <a:r>
                  <a:rPr lang="en-US" sz="2000" dirty="0" smtClean="0">
                    <a:solidFill>
                      <a:srgbClr val="7030A0"/>
                    </a:solidFill>
                  </a:rPr>
                  <a:t>does not include. </a:t>
                </a:r>
              </a:p>
              <a:p>
                <a:r>
                  <a:rPr lang="en-US" sz="2000" dirty="0" smtClean="0">
                    <a:solidFill>
                      <a:srgbClr val="7030A0"/>
                    </a:solidFill>
                  </a:rPr>
                  <a:t>We modified </a:t>
                </a:r>
                <a:r>
                  <a:rPr lang="en-US" sz="2000" dirty="0">
                    <a:solidFill>
                      <a:srgbClr val="7030A0"/>
                    </a:solidFill>
                  </a:rPr>
                  <a:t>the current </a:t>
                </a:r>
                <a:r>
                  <a:rPr lang="en-US" sz="2000" dirty="0" smtClean="0">
                    <a:solidFill>
                      <a:srgbClr val="7030A0"/>
                    </a:solidFill>
                  </a:rPr>
                  <a:t>collision model by quantifying the elasticity of particles, via a cut-off time, </a:t>
                </a:r>
                <a14:m>
                  <m:oMath xmlns:m="http://schemas.openxmlformats.org/officeDocument/2006/math">
                    <m:sSub>
                      <m:sSubPr>
                        <m:ctrlPr>
                          <a:rPr lang="en-US" sz="2000" b="1" i="1">
                            <a:solidFill>
                              <a:srgbClr val="7030A0"/>
                            </a:solidFill>
                            <a:latin typeface="Cambria Math"/>
                          </a:rPr>
                        </m:ctrlPr>
                      </m:sSubPr>
                      <m:e>
                        <m:r>
                          <a:rPr lang="en-US" sz="2000" b="1" i="1">
                            <a:solidFill>
                              <a:srgbClr val="7030A0"/>
                            </a:solidFill>
                            <a:latin typeface="Cambria Math" panose="02040503050406030204" pitchFamily="18" charset="0"/>
                          </a:rPr>
                          <m:t>𝒕</m:t>
                        </m:r>
                      </m:e>
                      <m:sub>
                        <m:r>
                          <a:rPr lang="en-US" sz="2000" b="1" i="1">
                            <a:solidFill>
                              <a:srgbClr val="7030A0"/>
                            </a:solidFill>
                            <a:latin typeface="Cambria Math" panose="02040503050406030204" pitchFamily="18" charset="0"/>
                          </a:rPr>
                          <m:t>𝒄</m:t>
                        </m:r>
                      </m:sub>
                    </m:sSub>
                    <m:r>
                      <a:rPr lang="en-US" sz="2000" b="1" i="1">
                        <a:solidFill>
                          <a:srgbClr val="7030A0"/>
                        </a:solidFill>
                        <a:latin typeface="Cambria Math" panose="02040503050406030204" pitchFamily="18" charset="0"/>
                      </a:rPr>
                      <m:t>=</m:t>
                    </m:r>
                    <m:sSub>
                      <m:sSubPr>
                        <m:ctrlPr>
                          <a:rPr lang="en-US" sz="2000" b="1" i="1">
                            <a:solidFill>
                              <a:srgbClr val="7030A0"/>
                            </a:solidFill>
                            <a:latin typeface="Cambria Math"/>
                          </a:rPr>
                        </m:ctrlPr>
                      </m:sSubPr>
                      <m:e>
                        <m:r>
                          <a:rPr lang="en-US" sz="2000" b="1" i="1">
                            <a:solidFill>
                              <a:srgbClr val="7030A0"/>
                            </a:solidFill>
                            <a:latin typeface="Cambria Math" panose="02040503050406030204" pitchFamily="18" charset="0"/>
                          </a:rPr>
                          <m:t>𝒕</m:t>
                        </m:r>
                      </m:e>
                      <m:sub>
                        <m:r>
                          <a:rPr lang="en-US" sz="2000" b="1" i="1">
                            <a:solidFill>
                              <a:srgbClr val="7030A0"/>
                            </a:solidFill>
                            <a:latin typeface="Cambria Math" panose="02040503050406030204" pitchFamily="18" charset="0"/>
                          </a:rPr>
                          <m:t>𝑫𝑬𝑴</m:t>
                        </m:r>
                      </m:sub>
                    </m:sSub>
                    <m:r>
                      <a:rPr lang="en-US" sz="2000" b="1" i="1">
                        <a:solidFill>
                          <a:srgbClr val="7030A0"/>
                        </a:solidFill>
                        <a:latin typeface="Cambria Math" panose="02040503050406030204" pitchFamily="18" charset="0"/>
                      </a:rPr>
                      <m:t> </m:t>
                    </m:r>
                  </m:oMath>
                </a14:m>
                <a:r>
                  <a:rPr lang="en-US" sz="2000" dirty="0" smtClean="0">
                    <a:solidFill>
                      <a:srgbClr val="7030A0"/>
                    </a:solidFill>
                  </a:rPr>
                  <a:t>, which is obtained from DEM simulations, and by quantifying the fraction of elastic energy via a </a:t>
                </a:r>
                <a:r>
                  <a:rPr lang="en-US" sz="2000" b="1" dirty="0" smtClean="0">
                    <a:solidFill>
                      <a:srgbClr val="7030A0"/>
                    </a:solidFill>
                  </a:rPr>
                  <a:t>Linear-Spring-Dashpot model.</a:t>
                </a:r>
                <a:endParaRPr lang="en-US" sz="2000" dirty="0" smtClean="0">
                  <a:solidFill>
                    <a:srgbClr val="7030A0"/>
                  </a:solidFill>
                </a:endParaRPr>
              </a:p>
              <a:p>
                <a:r>
                  <a:rPr lang="en-US" sz="2000" dirty="0" smtClean="0">
                    <a:solidFill>
                      <a:srgbClr val="7030A0"/>
                    </a:solidFill>
                  </a:rPr>
                  <a:t>Improvement of results and trends are observed in both cases. The improvement is more noticeable in the plane shear flow case, where accurate results are obtained up to solid fractions of 0.57</a:t>
                </a:r>
                <a:r>
                  <a:rPr lang="en-US" sz="2000" dirty="0">
                    <a:solidFill>
                      <a:srgbClr val="7030A0"/>
                    </a:solidFill>
                  </a:rPr>
                  <a:t>. </a:t>
                </a:r>
                <a:endParaRPr lang="en-US" sz="2000" dirty="0" smtClean="0">
                  <a:solidFill>
                    <a:srgbClr val="7030A0"/>
                  </a:solidFill>
                </a:endParaRPr>
              </a:p>
              <a:p>
                <a:r>
                  <a:rPr lang="en-US" sz="2000" dirty="0" smtClean="0">
                    <a:solidFill>
                      <a:srgbClr val="7030A0"/>
                    </a:solidFill>
                  </a:rPr>
                  <a:t>The quantification of the elastic energy, as </a:t>
                </a:r>
                <a:r>
                  <a:rPr lang="en-US" sz="2000" i="1" dirty="0" err="1" smtClean="0">
                    <a:solidFill>
                      <a:srgbClr val="7030A0"/>
                    </a:solidFill>
                  </a:rPr>
                  <a:t>T</a:t>
                </a:r>
                <a:r>
                  <a:rPr lang="en-US" sz="2000" i="1" baseline="-25000" dirty="0" err="1" smtClean="0">
                    <a:solidFill>
                      <a:srgbClr val="7030A0"/>
                    </a:solidFill>
                  </a:rPr>
                  <a:t>e</a:t>
                </a:r>
                <a:r>
                  <a:rPr lang="en-US" sz="2000" dirty="0" smtClean="0">
                    <a:solidFill>
                      <a:srgbClr val="7030A0"/>
                    </a:solidFill>
                  </a:rPr>
                  <a:t>, leads to a finer demarcation of the inertia-elastic granular flow regimes’ map. </a:t>
                </a:r>
                <a:endParaRPr lang="en-US" sz="2000" dirty="0">
                  <a:solidFill>
                    <a:srgbClr val="7030A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754563"/>
              </a:xfrm>
              <a:blipFill rotWithShape="1">
                <a:blip r:embed="rId2"/>
                <a:stretch>
                  <a:fillRect l="-593" t="-641" r="-370"/>
                </a:stretch>
              </a:blipFill>
            </p:spPr>
            <p:txBody>
              <a:bodyPr/>
              <a:lstStyle/>
              <a:p>
                <a:r>
                  <a:rPr lang="en-US">
                    <a:noFill/>
                  </a:rPr>
                  <a:t> </a:t>
                </a:r>
              </a:p>
            </p:txBody>
          </p:sp>
        </mc:Fallback>
      </mc:AlternateContent>
    </p:spTree>
    <p:extLst>
      <p:ext uri="{BB962C8B-B14F-4D97-AF65-F5344CB8AC3E}">
        <p14:creationId xmlns:p14="http://schemas.microsoft.com/office/powerpoint/2010/main" val="109670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Industrial Multiphase Flows</a:t>
            </a:r>
            <a:endParaRPr lang="en-US" b="1" dirty="0">
              <a:solidFill>
                <a:srgbClr val="FF0000"/>
              </a:solidFill>
            </a:endParaRPr>
          </a:p>
        </p:txBody>
      </p:sp>
      <p:sp>
        <p:nvSpPr>
          <p:cNvPr id="3" name="Content Placeholder 2"/>
          <p:cNvSpPr>
            <a:spLocks noGrp="1"/>
          </p:cNvSpPr>
          <p:nvPr>
            <p:ph idx="1"/>
          </p:nvPr>
        </p:nvSpPr>
        <p:spPr>
          <a:xfrm>
            <a:off x="4419600" y="1263902"/>
            <a:ext cx="4267200" cy="5060698"/>
          </a:xfrm>
        </p:spPr>
        <p:txBody>
          <a:bodyPr>
            <a:normAutofit fontScale="92500" lnSpcReduction="10000"/>
          </a:bodyPr>
          <a:lstStyle/>
          <a:p>
            <a:pPr marL="0" indent="0">
              <a:buNone/>
            </a:pPr>
            <a:r>
              <a:rPr lang="en-US" sz="2800" b="1" dirty="0" smtClean="0">
                <a:solidFill>
                  <a:srgbClr val="7030A0"/>
                </a:solidFill>
              </a:rPr>
              <a:t>An actual industrial Fluidized Bed Reactor system entails all the flow regimes and contains trillions of particles. </a:t>
            </a:r>
          </a:p>
          <a:p>
            <a:pPr marL="0" indent="0">
              <a:buNone/>
            </a:pPr>
            <a:r>
              <a:rPr lang="en-US" sz="2800" b="1" dirty="0" smtClean="0">
                <a:solidFill>
                  <a:srgbClr val="7030A0"/>
                </a:solidFill>
              </a:rPr>
              <a:t>The behavior of each one of the trillions of individual particles is neither of interest, nor can it be accurately modeled. </a:t>
            </a:r>
          </a:p>
          <a:p>
            <a:pPr marL="0" indent="0">
              <a:buNone/>
            </a:pPr>
            <a:r>
              <a:rPr lang="en-US" sz="2800" b="1" dirty="0" smtClean="0">
                <a:solidFill>
                  <a:srgbClr val="7030A0"/>
                </a:solidFill>
              </a:rPr>
              <a:t>→ Need to use continuum methods within the constraints of the needed accuracy. </a:t>
            </a:r>
            <a:endParaRPr lang="en-US" sz="2800" b="1" dirty="0">
              <a:solidFill>
                <a:srgbClr val="7030A0"/>
              </a:solidFill>
            </a:endParaRPr>
          </a:p>
        </p:txBody>
      </p:sp>
      <p:pic>
        <p:nvPicPr>
          <p:cNvPr id="4" name="Picture 8" descr="fluidized_bed"/>
          <p:cNvPicPr>
            <a:picLocks noChangeAspect="1" noChangeArrowheads="1"/>
          </p:cNvPicPr>
          <p:nvPr/>
        </p:nvPicPr>
        <p:blipFill>
          <a:blip r:embed="rId2" cstate="print"/>
          <a:srcRect/>
          <a:stretch>
            <a:fillRect/>
          </a:stretch>
        </p:blipFill>
        <p:spPr bwMode="auto">
          <a:xfrm>
            <a:off x="304800" y="1263901"/>
            <a:ext cx="3886200" cy="4984727"/>
          </a:xfrm>
          <a:prstGeom prst="rect">
            <a:avLst/>
          </a:prstGeom>
          <a:noFill/>
          <a:ln w="9525">
            <a:noFill/>
            <a:miter lim="800000"/>
            <a:headEnd/>
            <a:tailEnd/>
          </a:ln>
        </p:spPr>
      </p:pic>
    </p:spTree>
    <p:extLst>
      <p:ext uri="{BB962C8B-B14F-4D97-AF65-F5344CB8AC3E}">
        <p14:creationId xmlns:p14="http://schemas.microsoft.com/office/powerpoint/2010/main" val="295500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8200"/>
          </a:xfrm>
          <a:prstGeom prst="rect">
            <a:avLst/>
          </a:prstGeom>
          <a:solidFill>
            <a:schemeClr val="bg1"/>
          </a:solidFill>
          <a:ln>
            <a:solidFill>
              <a:schemeClr val="bg1"/>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0000"/>
                </a:solidFill>
              </a:rPr>
              <a:t>Kinetic Theory </a:t>
            </a:r>
            <a:r>
              <a:rPr lang="en-US" sz="2800" b="1" dirty="0" smtClean="0">
                <a:solidFill>
                  <a:srgbClr val="FF0000"/>
                </a:solidFill>
              </a:rPr>
              <a:t>for Dense and </a:t>
            </a:r>
            <a:r>
              <a:rPr lang="en-US" sz="2800" b="1" dirty="0">
                <a:solidFill>
                  <a:srgbClr val="FF0000"/>
                </a:solidFill>
              </a:rPr>
              <a:t>Granular Flow</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145222" y="1079228"/>
            <a:ext cx="1864587" cy="52886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145222" y="1575991"/>
            <a:ext cx="5966325" cy="641666"/>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28249" y="4419600"/>
            <a:ext cx="1953150" cy="402781"/>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65096"/>
            <a:ext cx="2362199" cy="471540"/>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762000" y="5336636"/>
            <a:ext cx="3428999" cy="759364"/>
          </a:xfrm>
          <a:prstGeom prst="rect">
            <a:avLst/>
          </a:prstGeom>
          <a:noFill/>
          <a:ln>
            <a:noFill/>
          </a:ln>
        </p:spPr>
      </p:pic>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4762040" y="4114801"/>
            <a:ext cx="2781760" cy="590308"/>
          </a:xfrm>
          <a:prstGeom prst="rect">
            <a:avLst/>
          </a:prstGeom>
          <a:noFill/>
          <a:ln>
            <a:noFill/>
          </a:ln>
        </p:spPr>
      </p:pic>
      <p:pic>
        <p:nvPicPr>
          <p:cNvPr id="9" name="Picture 8"/>
          <p:cNvPicPr/>
          <p:nvPr/>
        </p:nvPicPr>
        <p:blipFill>
          <a:blip r:embed="rId8">
            <a:extLst>
              <a:ext uri="{28A0092B-C50C-407E-A947-70E740481C1C}">
                <a14:useLocalDpi xmlns:a14="http://schemas.microsoft.com/office/drawing/2010/main" val="0"/>
              </a:ext>
            </a:extLst>
          </a:blip>
          <a:srcRect/>
          <a:stretch>
            <a:fillRect/>
          </a:stretch>
        </p:blipFill>
        <p:spPr bwMode="auto">
          <a:xfrm>
            <a:off x="4762040" y="4865097"/>
            <a:ext cx="2248360" cy="564984"/>
          </a:xfrm>
          <a:prstGeom prst="rect">
            <a:avLst/>
          </a:prstGeom>
          <a:noFill/>
          <a:ln>
            <a:noFill/>
          </a:ln>
        </p:spPr>
      </p:pic>
      <p:pic>
        <p:nvPicPr>
          <p:cNvPr id="10" name="Picture 9"/>
          <p:cNvPicPr/>
          <p:nvPr/>
        </p:nvPicPr>
        <p:blipFill>
          <a:blip r:embed="rId9">
            <a:extLst>
              <a:ext uri="{28A0092B-C50C-407E-A947-70E740481C1C}">
                <a14:useLocalDpi xmlns:a14="http://schemas.microsoft.com/office/drawing/2010/main" val="0"/>
              </a:ext>
            </a:extLst>
          </a:blip>
          <a:srcRect/>
          <a:stretch>
            <a:fillRect/>
          </a:stretch>
        </p:blipFill>
        <p:spPr bwMode="auto">
          <a:xfrm>
            <a:off x="4762040" y="5522506"/>
            <a:ext cx="2248360" cy="573494"/>
          </a:xfrm>
          <a:prstGeom prst="rect">
            <a:avLst/>
          </a:prstGeom>
          <a:noFill/>
          <a:ln>
            <a:noFill/>
          </a:ln>
        </p:spPr>
      </p:pic>
      <p:sp>
        <p:nvSpPr>
          <p:cNvPr id="11" name="TextBox 10"/>
          <p:cNvSpPr txBox="1"/>
          <p:nvPr/>
        </p:nvSpPr>
        <p:spPr>
          <a:xfrm>
            <a:off x="390025" y="1123653"/>
            <a:ext cx="2187907" cy="369332"/>
          </a:xfrm>
          <a:prstGeom prst="rect">
            <a:avLst/>
          </a:prstGeom>
          <a:noFill/>
        </p:spPr>
        <p:txBody>
          <a:bodyPr wrap="none" rtlCol="0">
            <a:spAutoFit/>
          </a:bodyPr>
          <a:lstStyle/>
          <a:p>
            <a:r>
              <a:rPr lang="en-US" b="1" dirty="0">
                <a:solidFill>
                  <a:srgbClr val="7030A0"/>
                </a:solidFill>
              </a:rPr>
              <a:t>Boltzmann equation:</a:t>
            </a:r>
          </a:p>
        </p:txBody>
      </p:sp>
      <p:sp>
        <p:nvSpPr>
          <p:cNvPr id="12" name="TextBox 11"/>
          <p:cNvSpPr txBox="1"/>
          <p:nvPr/>
        </p:nvSpPr>
        <p:spPr>
          <a:xfrm>
            <a:off x="390025" y="1692044"/>
            <a:ext cx="2476447" cy="369332"/>
          </a:xfrm>
          <a:prstGeom prst="rect">
            <a:avLst/>
          </a:prstGeom>
          <a:noFill/>
        </p:spPr>
        <p:txBody>
          <a:bodyPr wrap="none" rtlCol="0">
            <a:spAutoFit/>
          </a:bodyPr>
          <a:lstStyle/>
          <a:p>
            <a:r>
              <a:rPr lang="en-US" b="1" dirty="0">
                <a:solidFill>
                  <a:srgbClr val="7030A0"/>
                </a:solidFill>
              </a:rPr>
              <a:t>Binary collision integral:</a:t>
            </a:r>
          </a:p>
        </p:txBody>
      </p:sp>
      <mc:AlternateContent xmlns:mc="http://schemas.openxmlformats.org/markup-compatibility/2006" xmlns:a14="http://schemas.microsoft.com/office/drawing/2010/main">
        <mc:Choice Requires="a14">
          <p:sp>
            <p:nvSpPr>
              <p:cNvPr id="13" name="TextBox 12"/>
              <p:cNvSpPr txBox="1"/>
              <p:nvPr/>
            </p:nvSpPr>
            <p:spPr>
              <a:xfrm>
                <a:off x="390025" y="2264035"/>
                <a:ext cx="8464731" cy="1372876"/>
              </a:xfrm>
              <a:prstGeom prst="rect">
                <a:avLst/>
              </a:prstGeom>
              <a:noFill/>
            </p:spPr>
            <p:txBody>
              <a:bodyPr wrap="square" rtlCol="0">
                <a:spAutoFit/>
              </a:bodyPr>
              <a:lstStyle/>
              <a:p>
                <a:r>
                  <a:rPr lang="en-US" b="1" dirty="0" smtClean="0">
                    <a:solidFill>
                      <a:srgbClr val="7030A0"/>
                    </a:solidFill>
                  </a:rPr>
                  <a:t>Multiplying a generic function of the velocity, </a:t>
                </a:r>
                <a14:m>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𝝓</m:t>
                    </m:r>
                    <m:r>
                      <a:rPr lang="en-US" b="1" i="1" smtClean="0">
                        <a:solidFill>
                          <a:srgbClr val="7030A0"/>
                        </a:solidFill>
                        <a:latin typeface="Cambria Math" panose="02040503050406030204" pitchFamily="18" charset="0"/>
                        <a:ea typeface="Cambria Math" panose="02040503050406030204" pitchFamily="18" charset="0"/>
                      </a:rPr>
                      <m:t>(</m:t>
                    </m:r>
                    <m:r>
                      <a:rPr lang="en-US" b="1" i="1" smtClean="0">
                        <a:solidFill>
                          <a:srgbClr val="7030A0"/>
                        </a:solidFill>
                        <a:latin typeface="Cambria Math" panose="02040503050406030204" pitchFamily="18" charset="0"/>
                        <a:ea typeface="Cambria Math" panose="02040503050406030204" pitchFamily="18" charset="0"/>
                      </a:rPr>
                      <m:t>𝒗</m:t>
                    </m:r>
                    <m:r>
                      <a:rPr lang="en-US" b="1" i="1" smtClean="0">
                        <a:solidFill>
                          <a:srgbClr val="7030A0"/>
                        </a:solidFill>
                        <a:latin typeface="Cambria Math" panose="02040503050406030204" pitchFamily="18" charset="0"/>
                        <a:ea typeface="Cambria Math" panose="02040503050406030204" pitchFamily="18" charset="0"/>
                      </a:rPr>
                      <m:t>)</m:t>
                    </m:r>
                  </m:oMath>
                </a14:m>
                <a:r>
                  <a:rPr lang="en-US" b="1" dirty="0">
                    <a:solidFill>
                      <a:srgbClr val="7030A0"/>
                    </a:solidFill>
                  </a:rPr>
                  <a:t> and integrate over </a:t>
                </a:r>
                <a14:m>
                  <m:oMath xmlns:m="http://schemas.openxmlformats.org/officeDocument/2006/math">
                    <m:r>
                      <a:rPr lang="en-US" b="1" i="1" smtClean="0">
                        <a:solidFill>
                          <a:srgbClr val="7030A0"/>
                        </a:solidFill>
                        <a:latin typeface="Cambria Math" panose="02040503050406030204" pitchFamily="18" charset="0"/>
                      </a:rPr>
                      <m:t>𝒗</m:t>
                    </m:r>
                  </m:oMath>
                </a14:m>
                <a:endParaRPr lang="en-US" b="1" dirty="0">
                  <a:solidFill>
                    <a:srgbClr val="7030A0"/>
                  </a:solidFill>
                </a:endParaRPr>
              </a:p>
              <a:p>
                <a:r>
                  <a:rPr lang="en-US" dirty="0"/>
                  <a:t> </a:t>
                </a:r>
              </a:p>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panose="02040503050406030204" pitchFamily="18" charset="0"/>
                            </a:rPr>
                            <m:t>𝜕</m:t>
                          </m:r>
                        </m:num>
                        <m:den>
                          <m:r>
                            <a:rPr lang="en-US" i="1" smtClean="0">
                              <a:latin typeface="Cambria Math" panose="02040503050406030204" pitchFamily="18" charset="0"/>
                            </a:rPr>
                            <m:t>𝜕</m:t>
                          </m:r>
                          <m:r>
                            <a:rPr lang="en-US" b="0" i="1" smtClean="0">
                              <a:latin typeface="Cambria Math" panose="02040503050406030204" pitchFamily="18" charset="0"/>
                            </a:rPr>
                            <m:t>𝑡</m:t>
                          </m:r>
                        </m:den>
                      </m:f>
                      <m:d>
                        <m:dPr>
                          <m:begChr m:val="⟨"/>
                          <m:endChr m:val="⟩"/>
                          <m:ctrlPr>
                            <a:rPr lang="en-US" i="1" smtClean="0">
                              <a:latin typeface="Cambria Math"/>
                            </a:rPr>
                          </m:ctrlPr>
                        </m:dPr>
                        <m:e>
                          <m:r>
                            <a:rPr lang="en-US" b="0" i="1" smtClean="0">
                              <a:latin typeface="Cambria Math" panose="02040503050406030204" pitchFamily="18" charset="0"/>
                            </a:rPr>
                            <m:t>𝑛</m:t>
                          </m:r>
                          <m:r>
                            <a:rPr lang="en-US" b="0" i="1" smtClean="0">
                              <a:latin typeface="Cambria Math" panose="02040503050406030204" pitchFamily="18" charset="0"/>
                            </a:rPr>
                            <m:t>𝜙</m:t>
                          </m:r>
                        </m:e>
                      </m:d>
                      <m:r>
                        <a:rPr lang="en-US" b="0" i="1" smtClean="0">
                          <a:latin typeface="Cambria Math" panose="02040503050406030204" pitchFamily="18" charset="0"/>
                        </a:rPr>
                        <m:t>+</m:t>
                      </m:r>
                      <m:r>
                        <a:rPr lang="en-US" b="0" i="1" smtClean="0">
                          <a:latin typeface="Cambria Math"/>
                        </a:rPr>
                        <m:t>𝛻</m:t>
                      </m:r>
                      <m:d>
                        <m:dPr>
                          <m:begChr m:val="⟨"/>
                          <m:endChr m:val="⟩"/>
                          <m:ctrlPr>
                            <a:rPr lang="en-US" b="0" i="1" smtClean="0">
                              <a:latin typeface="Cambria Math"/>
                            </a:rPr>
                          </m:ctrlPr>
                        </m:dPr>
                        <m:e>
                          <m:r>
                            <a:rPr lang="en-US" b="0" i="1" smtClean="0">
                              <a:latin typeface="Cambria Math" panose="02040503050406030204" pitchFamily="18" charset="0"/>
                            </a:rPr>
                            <m:t>𝑛</m:t>
                          </m:r>
                          <m:r>
                            <a:rPr lang="en-US" b="0" i="1" smtClean="0">
                              <a:latin typeface="Cambria Math" panose="02040503050406030204" pitchFamily="18" charset="0"/>
                            </a:rPr>
                            <m:t>𝜙</m:t>
                          </m:r>
                          <m:r>
                            <a:rPr lang="en-US" b="0" i="1" smtClean="0">
                              <a:latin typeface="Cambria Math" panose="02040503050406030204" pitchFamily="18" charset="0"/>
                            </a:rPr>
                            <m:t>𝑣</m:t>
                          </m:r>
                        </m:e>
                      </m:d>
                      <m:r>
                        <a:rPr lang="en-US" b="0" i="1" smtClean="0">
                          <a:latin typeface="Cambria Math" panose="02040503050406030204" pitchFamily="18" charset="0"/>
                        </a:rPr>
                        <m:t>=</m:t>
                      </m:r>
                      <m:nary>
                        <m:naryPr>
                          <m:limLoc m:val="undOvr"/>
                          <m:subHide m:val="on"/>
                          <m:supHide m:val="on"/>
                          <m:ctrlPr>
                            <a:rPr lang="en-US" b="0" i="1" smtClean="0">
                              <a:latin typeface="Cambria Math"/>
                            </a:rPr>
                          </m:ctrlPr>
                        </m:naryPr>
                        <m:sub/>
                        <m:sup/>
                        <m:e>
                          <m:r>
                            <a:rPr lang="en-US" b="0" i="1" smtClean="0">
                              <a:latin typeface="Cambria Math" panose="02040503050406030204" pitchFamily="18" charset="0"/>
                            </a:rPr>
                            <m:t>𝜙</m:t>
                          </m:r>
                          <m:r>
                            <a:rPr lang="en-US" b="0" i="1" dirty="0" smtClean="0">
                              <a:latin typeface="Cambria Math" panose="02040503050406030204" pitchFamily="18" charset="0"/>
                            </a:rPr>
                            <m:t> </m:t>
                          </m:r>
                          <m:r>
                            <a:rPr lang="en-US" b="0" i="1" dirty="0" smtClean="0">
                              <a:latin typeface="Cambria Math" panose="02040503050406030204" pitchFamily="18" charset="0"/>
                            </a:rPr>
                            <m:t>𝐽</m:t>
                          </m:r>
                          <m:d>
                            <m:dPr>
                              <m:begChr m:val="["/>
                              <m:endChr m:val="]"/>
                              <m:ctrlPr>
                                <a:rPr lang="en-US" b="0" i="1" dirty="0" smtClean="0">
                                  <a:latin typeface="Cambria Math"/>
                                </a:rPr>
                              </m:ctrlPr>
                            </m:dPr>
                            <m:e>
                              <m:r>
                                <a:rPr lang="en-US" b="0" i="1" dirty="0" smtClean="0">
                                  <a:latin typeface="Cambria Math" panose="02040503050406030204" pitchFamily="18" charset="0"/>
                                </a:rPr>
                                <m:t>𝑓</m:t>
                              </m:r>
                              <m:r>
                                <a:rPr lang="en-US" b="0" i="1" dirty="0" smtClean="0">
                                  <a:latin typeface="Cambria Math" panose="02040503050406030204" pitchFamily="18" charset="0"/>
                                </a:rPr>
                                <m:t>,</m:t>
                              </m:r>
                              <m:r>
                                <a:rPr lang="en-US" b="0" i="1" dirty="0" smtClean="0">
                                  <a:latin typeface="Cambria Math" panose="02040503050406030204" pitchFamily="18" charset="0"/>
                                </a:rPr>
                                <m:t>𝑓</m:t>
                              </m:r>
                            </m:e>
                          </m:d>
                          <m:r>
                            <a:rPr lang="en-US" b="0" i="1" dirty="0" smtClean="0">
                              <a:latin typeface="Cambria Math" panose="02040503050406030204" pitchFamily="18" charset="0"/>
                            </a:rPr>
                            <m:t>𝑑𝑣</m:t>
                          </m:r>
                        </m:e>
                      </m:nary>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0025" y="2264035"/>
                <a:ext cx="8464731" cy="1372876"/>
              </a:xfrm>
              <a:prstGeom prst="rect">
                <a:avLst/>
              </a:prstGeom>
              <a:blipFill rotWithShape="1">
                <a:blip r:embed="rId10"/>
                <a:stretch>
                  <a:fillRect l="-648" t="-2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8595" y="3613282"/>
                <a:ext cx="7906810" cy="646331"/>
              </a:xfrm>
              <a:prstGeom prst="rect">
                <a:avLst/>
              </a:prstGeom>
              <a:noFill/>
            </p:spPr>
            <p:txBody>
              <a:bodyPr wrap="square" rtlCol="0">
                <a:spAutoFit/>
              </a:bodyPr>
              <a:lstStyle/>
              <a:p>
                <a:r>
                  <a:rPr lang="en-US" b="1" dirty="0" smtClean="0">
                    <a:solidFill>
                      <a:srgbClr val="7030A0"/>
                    </a:solidFill>
                  </a:rPr>
                  <a:t>If we let </a:t>
                </a:r>
                <a14:m>
                  <m:oMath xmlns:m="http://schemas.openxmlformats.org/officeDocument/2006/math">
                    <m:r>
                      <a:rPr lang="en-US" b="1" i="1" smtClean="0">
                        <a:solidFill>
                          <a:srgbClr val="7030A0"/>
                        </a:solidFill>
                        <a:latin typeface="Cambria Math" panose="02040503050406030204" pitchFamily="18" charset="0"/>
                      </a:rPr>
                      <m:t>𝝓</m:t>
                    </m:r>
                    <m:r>
                      <a:rPr lang="en-US" b="1" i="1" smtClean="0">
                        <a:solidFill>
                          <a:srgbClr val="7030A0"/>
                        </a:solidFill>
                        <a:latin typeface="Cambria Math" panose="02040503050406030204" pitchFamily="18" charset="0"/>
                      </a:rPr>
                      <m:t>=</m:t>
                    </m:r>
                    <m:r>
                      <a:rPr lang="en-US" b="1" i="1" smtClean="0">
                        <a:solidFill>
                          <a:srgbClr val="7030A0"/>
                        </a:solidFill>
                        <a:latin typeface="Cambria Math" panose="02040503050406030204" pitchFamily="18" charset="0"/>
                      </a:rPr>
                      <m:t>𝟏</m:t>
                    </m:r>
                    <m:r>
                      <a:rPr lang="en-US" b="1" i="1" smtClean="0">
                        <a:solidFill>
                          <a:srgbClr val="7030A0"/>
                        </a:solidFill>
                        <a:latin typeface="Cambria Math" panose="02040503050406030204" pitchFamily="18" charset="0"/>
                      </a:rPr>
                      <m:t>, </m:t>
                    </m:r>
                    <m:r>
                      <a:rPr lang="en-US" b="1" i="1" smtClean="0">
                        <a:solidFill>
                          <a:srgbClr val="7030A0"/>
                        </a:solidFill>
                        <a:latin typeface="Cambria Math" panose="02040503050406030204" pitchFamily="18" charset="0"/>
                      </a:rPr>
                      <m:t>𝒗</m:t>
                    </m:r>
                    <m:r>
                      <a:rPr lang="en-US" b="1" i="1" smtClean="0">
                        <a:solidFill>
                          <a:srgbClr val="7030A0"/>
                        </a:solidFill>
                        <a:latin typeface="Cambria Math" panose="02040503050406030204" pitchFamily="18" charset="0"/>
                      </a:rPr>
                      <m:t> </m:t>
                    </m:r>
                    <m:r>
                      <a:rPr lang="en-US" b="1" i="1" smtClean="0">
                        <a:solidFill>
                          <a:srgbClr val="7030A0"/>
                        </a:solidFill>
                        <a:latin typeface="Cambria Math" panose="02040503050406030204" pitchFamily="18" charset="0"/>
                      </a:rPr>
                      <m:t>𝒂𝒏𝒅</m:t>
                    </m:r>
                    <m:r>
                      <a:rPr lang="en-US" b="1" i="1" smtClean="0">
                        <a:solidFill>
                          <a:srgbClr val="7030A0"/>
                        </a:solidFill>
                        <a:latin typeface="Cambria Math" panose="02040503050406030204" pitchFamily="18" charset="0"/>
                      </a:rPr>
                      <m:t> </m:t>
                    </m:r>
                    <m:sSup>
                      <m:sSupPr>
                        <m:ctrlPr>
                          <a:rPr lang="en-US" b="1" i="1" smtClean="0">
                            <a:solidFill>
                              <a:srgbClr val="7030A0"/>
                            </a:solidFill>
                            <a:latin typeface="Cambria Math"/>
                          </a:rPr>
                        </m:ctrlPr>
                      </m:sSupPr>
                      <m:e>
                        <m:r>
                          <a:rPr lang="en-US" b="1" i="1" smtClean="0">
                            <a:solidFill>
                              <a:srgbClr val="7030A0"/>
                            </a:solidFill>
                            <a:latin typeface="Cambria Math" panose="02040503050406030204" pitchFamily="18" charset="0"/>
                          </a:rPr>
                          <m:t>𝒗</m:t>
                        </m:r>
                      </m:e>
                      <m:sup>
                        <m:r>
                          <a:rPr lang="en-US" b="1" i="1" smtClean="0">
                            <a:solidFill>
                              <a:srgbClr val="7030A0"/>
                            </a:solidFill>
                            <a:latin typeface="Cambria Math" panose="02040503050406030204" pitchFamily="18" charset="0"/>
                          </a:rPr>
                          <m:t>𝟐</m:t>
                        </m:r>
                      </m:sup>
                    </m:sSup>
                    <m:r>
                      <a:rPr lang="en-US" b="1" i="1" smtClean="0">
                        <a:solidFill>
                          <a:srgbClr val="7030A0"/>
                        </a:solidFill>
                        <a:latin typeface="Cambria Math" panose="02040503050406030204" pitchFamily="18" charset="0"/>
                      </a:rPr>
                      <m:t>,</m:t>
                    </m:r>
                  </m:oMath>
                </a14:m>
                <a:r>
                  <a:rPr lang="en-US" b="1" dirty="0">
                    <a:solidFill>
                      <a:srgbClr val="7030A0"/>
                    </a:solidFill>
                  </a:rPr>
                  <a:t> </a:t>
                </a:r>
                <a:r>
                  <a:rPr lang="en-US" b="1" dirty="0" smtClean="0">
                    <a:solidFill>
                      <a:srgbClr val="7030A0"/>
                    </a:solidFill>
                  </a:rPr>
                  <a:t>we derive the conservation equations for  </a:t>
                </a:r>
                <a:r>
                  <a:rPr lang="en-US" b="1" dirty="0">
                    <a:solidFill>
                      <a:srgbClr val="7030A0"/>
                    </a:solidFill>
                  </a:rPr>
                  <a:t>mass, momentum, and </a:t>
                </a:r>
                <a:r>
                  <a:rPr lang="en-US" b="1" dirty="0" smtClean="0">
                    <a:solidFill>
                      <a:srgbClr val="7030A0"/>
                    </a:solidFill>
                  </a:rPr>
                  <a:t>energy:</a:t>
                </a:r>
                <a:endParaRPr lang="en-US" b="1"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8595" y="3613282"/>
                <a:ext cx="7906810" cy="646331"/>
              </a:xfrm>
              <a:prstGeom prst="rect">
                <a:avLst/>
              </a:prstGeom>
              <a:blipFill rotWithShape="1">
                <a:blip r:embed="rId11"/>
                <a:stretch>
                  <a:fillRect l="-616" t="-3774" b="-15094"/>
                </a:stretch>
              </a:blipFill>
            </p:spPr>
            <p:txBody>
              <a:bodyPr/>
              <a:lstStyle/>
              <a:p>
                <a:r>
                  <a:rPr lang="en-US">
                    <a:noFill/>
                  </a:rPr>
                  <a:t> </a:t>
                </a:r>
              </a:p>
            </p:txBody>
          </p:sp>
        </mc:Fallback>
      </mc:AlternateContent>
    </p:spTree>
    <p:extLst>
      <p:ext uri="{BB962C8B-B14F-4D97-AF65-F5344CB8AC3E}">
        <p14:creationId xmlns:p14="http://schemas.microsoft.com/office/powerpoint/2010/main" val="246461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The kinetic </a:t>
            </a:r>
            <a:r>
              <a:rPr lang="en-US" sz="2400" b="1" dirty="0">
                <a:solidFill>
                  <a:srgbClr val="FF0000"/>
                </a:solidFill>
              </a:rPr>
              <a:t>theory in freely cooling </a:t>
            </a:r>
            <a:r>
              <a:rPr lang="en-US" sz="2400" b="1" dirty="0" smtClean="0">
                <a:solidFill>
                  <a:srgbClr val="FF0000"/>
                </a:solidFill>
              </a:rPr>
              <a:t>case </a:t>
            </a:r>
            <a:endParaRPr lang="en-US" sz="2400" b="1" dirty="0">
              <a:solidFill>
                <a:srgbClr val="FF0000"/>
              </a:solidFill>
            </a:endParaRPr>
          </a:p>
        </p:txBody>
      </p:sp>
      <p:pic>
        <p:nvPicPr>
          <p:cNvPr id="5" name="Picture 4" descr="lun"/>
          <p:cNvPicPr/>
          <p:nvPr/>
        </p:nvPicPr>
        <p:blipFill>
          <a:blip r:embed="rId3">
            <a:extLst>
              <a:ext uri="{28A0092B-C50C-407E-A947-70E740481C1C}">
                <a14:useLocalDpi xmlns:a14="http://schemas.microsoft.com/office/drawing/2010/main" val="0"/>
              </a:ext>
            </a:extLst>
          </a:blip>
          <a:srcRect/>
          <a:stretch>
            <a:fillRect/>
          </a:stretch>
        </p:blipFill>
        <p:spPr bwMode="auto">
          <a:xfrm>
            <a:off x="485863" y="1014921"/>
            <a:ext cx="4080964" cy="2985184"/>
          </a:xfrm>
          <a:prstGeom prst="rect">
            <a:avLst/>
          </a:prstGeom>
          <a:noFill/>
          <a:ln>
            <a:noFill/>
          </a:ln>
        </p:spPr>
      </p:pic>
      <p:pic>
        <p:nvPicPr>
          <p:cNvPr id="6" name="Picture 5" descr="garzo"/>
          <p:cNvPicPr/>
          <p:nvPr/>
        </p:nvPicPr>
        <p:blipFill>
          <a:blip r:embed="rId4">
            <a:extLst>
              <a:ext uri="{28A0092B-C50C-407E-A947-70E740481C1C}">
                <a14:useLocalDpi xmlns:a14="http://schemas.microsoft.com/office/drawing/2010/main" val="0"/>
              </a:ext>
            </a:extLst>
          </a:blip>
          <a:srcRect/>
          <a:stretch>
            <a:fillRect/>
          </a:stretch>
        </p:blipFill>
        <p:spPr bwMode="auto">
          <a:xfrm>
            <a:off x="4410072" y="1060257"/>
            <a:ext cx="4302684" cy="2894511"/>
          </a:xfrm>
          <a:prstGeom prst="rect">
            <a:avLst/>
          </a:prstGeom>
          <a:noFill/>
          <a:ln>
            <a:noFill/>
          </a:ln>
        </p:spPr>
      </p:pic>
      <p:sp>
        <p:nvSpPr>
          <p:cNvPr id="7" name="Rectangle 2"/>
          <p:cNvSpPr>
            <a:spLocks noChangeArrowheads="1"/>
          </p:cNvSpPr>
          <p:nvPr/>
        </p:nvSpPr>
        <p:spPr bwMode="auto">
          <a:xfrm>
            <a:off x="6701246" y="14782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5638800" y="4114800"/>
            <a:ext cx="3397334" cy="1754326"/>
          </a:xfrm>
          <a:prstGeom prst="rect">
            <a:avLst/>
          </a:prstGeom>
        </p:spPr>
        <p:txBody>
          <a:bodyPr wrap="square">
            <a:spAutoFit/>
          </a:bodyPr>
          <a:lstStyle/>
          <a:p>
            <a:r>
              <a:rPr lang="en-US" b="1" dirty="0">
                <a:solidFill>
                  <a:srgbClr val="7030A0"/>
                </a:solidFill>
                <a:latin typeface="Arial" panose="020B0604020202020204" pitchFamily="34" charset="0"/>
                <a:ea typeface="MS Mincho"/>
                <a:cs typeface="Arial" panose="020B0604020202020204" pitchFamily="34" charset="0"/>
              </a:rPr>
              <a:t>For dense </a:t>
            </a:r>
            <a:r>
              <a:rPr lang="en-US" b="1" dirty="0" smtClean="0">
                <a:solidFill>
                  <a:srgbClr val="7030A0"/>
                </a:solidFill>
                <a:latin typeface="Arial" panose="020B0604020202020204" pitchFamily="34" charset="0"/>
                <a:ea typeface="MS Mincho"/>
                <a:cs typeface="Arial" panose="020B0604020202020204" pitchFamily="34" charset="0"/>
              </a:rPr>
              <a:t>systems the Kinetic Theory (KT) is not accurate because the energy </a:t>
            </a:r>
            <a:r>
              <a:rPr lang="en-US" b="1" dirty="0">
                <a:solidFill>
                  <a:srgbClr val="7030A0"/>
                </a:solidFill>
                <a:latin typeface="Arial" panose="020B0604020202020204" pitchFamily="34" charset="0"/>
                <a:ea typeface="MS Mincho"/>
                <a:cs typeface="Arial" panose="020B0604020202020204" pitchFamily="34" charset="0"/>
              </a:rPr>
              <a:t>dissipation rate </a:t>
            </a:r>
            <a:r>
              <a:rPr lang="en-US" b="1" dirty="0" smtClean="0">
                <a:solidFill>
                  <a:srgbClr val="7030A0"/>
                </a:solidFill>
                <a:latin typeface="Arial" panose="020B0604020202020204" pitchFamily="34" charset="0"/>
                <a:ea typeface="MS Mincho"/>
                <a:cs typeface="Arial" panose="020B0604020202020204" pitchFamily="34" charset="0"/>
              </a:rPr>
              <a:t>is overestimated</a:t>
            </a:r>
            <a:r>
              <a:rPr lang="en-US" b="1" dirty="0">
                <a:solidFill>
                  <a:srgbClr val="7030A0"/>
                </a:solidFill>
                <a:latin typeface="Arial" panose="020B0604020202020204" pitchFamily="34" charset="0"/>
                <a:ea typeface="MS Mincho"/>
                <a:cs typeface="Arial" panose="020B0604020202020204" pitchFamily="34" charset="0"/>
              </a:rPr>
              <a:t>. </a:t>
            </a:r>
            <a:endParaRPr lang="en-US" b="1" dirty="0" smtClean="0">
              <a:solidFill>
                <a:srgbClr val="7030A0"/>
              </a:solidFill>
              <a:latin typeface="Arial" panose="020B0604020202020204" pitchFamily="34" charset="0"/>
              <a:ea typeface="MS Mincho"/>
              <a:cs typeface="Arial" panose="020B0604020202020204" pitchFamily="34" charset="0"/>
            </a:endParaRPr>
          </a:p>
          <a:p>
            <a:r>
              <a:rPr lang="en-US" b="1" dirty="0" smtClean="0">
                <a:solidFill>
                  <a:srgbClr val="7030A0"/>
                </a:solidFill>
                <a:latin typeface="Arial" panose="020B0604020202020204" pitchFamily="34" charset="0"/>
                <a:ea typeface="MS Mincho"/>
                <a:cs typeface="Arial" panose="020B0604020202020204" pitchFamily="34" charset="0"/>
              </a:rPr>
              <a:t>Extensions are needed. </a:t>
            </a:r>
            <a:endParaRPr lang="en-US" b="1" dirty="0">
              <a:solidFill>
                <a:srgbClr val="7030A0"/>
              </a:solidFill>
              <a:latin typeface="Arial" panose="020B0604020202020204" pitchFamily="34" charset="0"/>
              <a:ea typeface="MS Mincho"/>
              <a:cs typeface="Arial" panose="020B060402020202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93" y="3855158"/>
            <a:ext cx="3088090" cy="2327477"/>
          </a:xfrm>
          <a:prstGeom prst="rect">
            <a:avLst/>
          </a:prstGeom>
        </p:spPr>
      </p:pic>
      <p:pic>
        <p:nvPicPr>
          <p:cNvPr id="14" name="Picture 13"/>
          <p:cNvPicPr>
            <a:picLocks noChangeAspect="1"/>
          </p:cNvPicPr>
          <p:nvPr/>
        </p:nvPicPr>
        <p:blipFill>
          <a:blip r:embed="rId6"/>
          <a:stretch>
            <a:fillRect/>
          </a:stretch>
        </p:blipFill>
        <p:spPr>
          <a:xfrm>
            <a:off x="3374741" y="4853464"/>
            <a:ext cx="1857375" cy="666750"/>
          </a:xfrm>
          <a:prstGeom prst="rect">
            <a:avLst/>
          </a:prstGeom>
        </p:spPr>
      </p:pic>
      <p:sp>
        <p:nvSpPr>
          <p:cNvPr id="15" name="TextBox 14"/>
          <p:cNvSpPr txBox="1"/>
          <p:nvPr/>
        </p:nvSpPr>
        <p:spPr>
          <a:xfrm>
            <a:off x="3396512" y="4343400"/>
            <a:ext cx="1126719" cy="338554"/>
          </a:xfrm>
          <a:prstGeom prst="rect">
            <a:avLst/>
          </a:prstGeom>
          <a:noFill/>
        </p:spPr>
        <p:txBody>
          <a:bodyPr wrap="none" rtlCol="0">
            <a:spAutoFit/>
          </a:bodyPr>
          <a:lstStyle/>
          <a:p>
            <a:r>
              <a:rPr lang="en-US" sz="1600" i="1" dirty="0" err="1" smtClean="0"/>
              <a:t>Haff’s</a:t>
            </a:r>
            <a:r>
              <a:rPr lang="en-US" sz="1600" i="1" dirty="0" smtClean="0"/>
              <a:t> law:</a:t>
            </a:r>
            <a:endParaRPr lang="en-US" sz="1600" i="1" dirty="0"/>
          </a:p>
        </p:txBody>
      </p:sp>
    </p:spTree>
    <p:extLst>
      <p:ext uri="{BB962C8B-B14F-4D97-AF65-F5344CB8AC3E}">
        <p14:creationId xmlns:p14="http://schemas.microsoft.com/office/powerpoint/2010/main" val="1066600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Modified Kinetic Theory for Multi-body Collisions</a:t>
            </a:r>
            <a:endParaRPr lang="en-US" sz="2400" b="1" dirty="0">
              <a:solidFill>
                <a:srgbClr val="FF0000"/>
              </a:solidFill>
            </a:endParaRPr>
          </a:p>
        </p:txBody>
      </p:sp>
      <p:sp>
        <p:nvSpPr>
          <p:cNvPr id="3" name="TextBox 2"/>
          <p:cNvSpPr txBox="1"/>
          <p:nvPr/>
        </p:nvSpPr>
        <p:spPr>
          <a:xfrm>
            <a:off x="280851" y="1238573"/>
            <a:ext cx="8582298" cy="646331"/>
          </a:xfrm>
          <a:prstGeom prst="rect">
            <a:avLst/>
          </a:prstGeom>
          <a:noFill/>
        </p:spPr>
        <p:txBody>
          <a:bodyPr wrap="square" rtlCol="0">
            <a:spAutoFit/>
          </a:bodyPr>
          <a:lstStyle/>
          <a:p>
            <a:r>
              <a:rPr lang="en-US" b="1" dirty="0">
                <a:solidFill>
                  <a:srgbClr val="7030A0"/>
                </a:solidFill>
              </a:rPr>
              <a:t>Classical kinetic </a:t>
            </a:r>
            <a:r>
              <a:rPr lang="en-US" b="1" dirty="0" smtClean="0">
                <a:solidFill>
                  <a:srgbClr val="7030A0"/>
                </a:solidFill>
              </a:rPr>
              <a:t>theories </a:t>
            </a:r>
            <a:r>
              <a:rPr lang="en-US" b="1" dirty="0">
                <a:solidFill>
                  <a:srgbClr val="7030A0"/>
                </a:solidFill>
              </a:rPr>
              <a:t>have been derived </a:t>
            </a:r>
            <a:r>
              <a:rPr lang="en-US" b="1" dirty="0" smtClean="0">
                <a:solidFill>
                  <a:srgbClr val="7030A0"/>
                </a:solidFill>
              </a:rPr>
              <a:t>with </a:t>
            </a:r>
            <a:r>
              <a:rPr lang="en-US" b="1" dirty="0">
                <a:solidFill>
                  <a:srgbClr val="7030A0"/>
                </a:solidFill>
              </a:rPr>
              <a:t>only instant binary </a:t>
            </a:r>
            <a:r>
              <a:rPr lang="en-US" b="1" dirty="0" smtClean="0">
                <a:solidFill>
                  <a:srgbClr val="7030A0"/>
                </a:solidFill>
              </a:rPr>
              <a:t>collisions. However </a:t>
            </a:r>
            <a:r>
              <a:rPr lang="en-US" b="1" dirty="0">
                <a:solidFill>
                  <a:srgbClr val="7030A0"/>
                </a:solidFill>
              </a:rPr>
              <a:t>in </a:t>
            </a:r>
            <a:r>
              <a:rPr lang="en-US" b="1" dirty="0" smtClean="0">
                <a:solidFill>
                  <a:srgbClr val="7030A0"/>
                </a:solidFill>
              </a:rPr>
              <a:t>the dense systems </a:t>
            </a:r>
            <a:r>
              <a:rPr lang="en-US" b="1" dirty="0">
                <a:solidFill>
                  <a:srgbClr val="7030A0"/>
                </a:solidFill>
              </a:rPr>
              <a:t>sustained multi-particle contacts </a:t>
            </a:r>
            <a:r>
              <a:rPr lang="en-US" b="1" dirty="0" smtClean="0">
                <a:solidFill>
                  <a:srgbClr val="7030A0"/>
                </a:solidFill>
              </a:rPr>
              <a:t>prevail and </a:t>
            </a:r>
            <a:r>
              <a:rPr lang="en-US" b="1" dirty="0" smtClean="0">
                <a:solidFill>
                  <a:srgbClr val="7030A0"/>
                </a:solidFill>
              </a:rPr>
              <a:t>the KT </a:t>
            </a:r>
            <a:r>
              <a:rPr lang="en-US" b="1" dirty="0" smtClean="0">
                <a:solidFill>
                  <a:srgbClr val="7030A0"/>
                </a:solidFill>
              </a:rPr>
              <a:t>is inaccurate. </a:t>
            </a:r>
            <a:endParaRPr lang="en-US" b="1" dirty="0">
              <a:solidFill>
                <a:srgbClr val="7030A0"/>
              </a:solidFill>
            </a:endParaRPr>
          </a:p>
        </p:txBody>
      </p:sp>
      <p:sp>
        <p:nvSpPr>
          <p:cNvPr id="5" name="TextBox 4"/>
          <p:cNvSpPr txBox="1"/>
          <p:nvPr/>
        </p:nvSpPr>
        <p:spPr>
          <a:xfrm>
            <a:off x="280851" y="5105400"/>
            <a:ext cx="8582298" cy="1477328"/>
          </a:xfrm>
          <a:prstGeom prst="rect">
            <a:avLst/>
          </a:prstGeom>
          <a:noFill/>
        </p:spPr>
        <p:txBody>
          <a:bodyPr wrap="square" rtlCol="0">
            <a:spAutoFit/>
          </a:bodyPr>
          <a:lstStyle/>
          <a:p>
            <a:r>
              <a:rPr lang="en-US" b="1" dirty="0">
                <a:solidFill>
                  <a:srgbClr val="7030A0"/>
                </a:solidFill>
              </a:rPr>
              <a:t>P</a:t>
            </a:r>
            <a:r>
              <a:rPr lang="en-US" b="1" dirty="0" smtClean="0">
                <a:solidFill>
                  <a:srgbClr val="7030A0"/>
                </a:solidFill>
              </a:rPr>
              <a:t>article collisions are processes that take </a:t>
            </a:r>
            <a:r>
              <a:rPr lang="en-US" b="1" dirty="0">
                <a:solidFill>
                  <a:srgbClr val="7030A0"/>
                </a:solidFill>
              </a:rPr>
              <a:t>finite </a:t>
            </a:r>
            <a:r>
              <a:rPr lang="en-US" b="1" dirty="0" smtClean="0">
                <a:solidFill>
                  <a:srgbClr val="7030A0"/>
                </a:solidFill>
              </a:rPr>
              <a:t>time. Part of the kinetic </a:t>
            </a:r>
            <a:r>
              <a:rPr lang="en-US" b="1" dirty="0">
                <a:solidFill>
                  <a:srgbClr val="7030A0"/>
                </a:solidFill>
              </a:rPr>
              <a:t>energy </a:t>
            </a:r>
            <a:r>
              <a:rPr lang="en-US" b="1" dirty="0" smtClean="0">
                <a:solidFill>
                  <a:srgbClr val="7030A0"/>
                </a:solidFill>
              </a:rPr>
              <a:t>may </a:t>
            </a:r>
            <a:r>
              <a:rPr lang="en-US" b="1" dirty="0">
                <a:solidFill>
                  <a:srgbClr val="7030A0"/>
                </a:solidFill>
              </a:rPr>
              <a:t>be stored </a:t>
            </a:r>
            <a:r>
              <a:rPr lang="en-US" b="1" dirty="0" smtClean="0">
                <a:solidFill>
                  <a:srgbClr val="7030A0"/>
                </a:solidFill>
              </a:rPr>
              <a:t>in </a:t>
            </a:r>
            <a:r>
              <a:rPr lang="en-US" b="1" dirty="0">
                <a:solidFill>
                  <a:srgbClr val="7030A0"/>
                </a:solidFill>
              </a:rPr>
              <a:t>elastic </a:t>
            </a:r>
            <a:r>
              <a:rPr lang="en-US" b="1" dirty="0" smtClean="0">
                <a:solidFill>
                  <a:srgbClr val="7030A0"/>
                </a:solidFill>
              </a:rPr>
              <a:t>deformations </a:t>
            </a:r>
            <a:r>
              <a:rPr lang="en-US" b="1" dirty="0">
                <a:solidFill>
                  <a:srgbClr val="7030A0"/>
                </a:solidFill>
              </a:rPr>
              <a:t>during </a:t>
            </a:r>
            <a:r>
              <a:rPr lang="en-US" b="1" dirty="0" smtClean="0">
                <a:solidFill>
                  <a:srgbClr val="7030A0"/>
                </a:solidFill>
              </a:rPr>
              <a:t>contact</a:t>
            </a:r>
            <a:r>
              <a:rPr lang="en-US" b="1" dirty="0">
                <a:solidFill>
                  <a:srgbClr val="7030A0"/>
                </a:solidFill>
              </a:rPr>
              <a:t> </a:t>
            </a:r>
            <a:r>
              <a:rPr lang="en-US" b="1" dirty="0" smtClean="0">
                <a:solidFill>
                  <a:srgbClr val="7030A0"/>
                </a:solidFill>
              </a:rPr>
              <a:t>and not dissipated</a:t>
            </a:r>
          </a:p>
          <a:p>
            <a:r>
              <a:rPr lang="en-US" b="1" dirty="0" smtClean="0">
                <a:solidFill>
                  <a:srgbClr val="7030A0"/>
                </a:solidFill>
              </a:rPr>
              <a:t>A KT approach </a:t>
            </a:r>
            <a:r>
              <a:rPr lang="en-US" b="1" dirty="0" smtClean="0">
                <a:solidFill>
                  <a:srgbClr val="7030A0"/>
                </a:solidFill>
              </a:rPr>
              <a:t>without </a:t>
            </a:r>
            <a:r>
              <a:rPr lang="en-US" b="1" dirty="0" smtClean="0">
                <a:solidFill>
                  <a:srgbClr val="7030A0"/>
                </a:solidFill>
              </a:rPr>
              <a:t>elastic </a:t>
            </a:r>
            <a:r>
              <a:rPr lang="en-US" b="1" dirty="0" smtClean="0">
                <a:solidFill>
                  <a:srgbClr val="7030A0"/>
                </a:solidFill>
              </a:rPr>
              <a:t>deformations will overestimate the dissipated </a:t>
            </a:r>
            <a:r>
              <a:rPr lang="en-US" b="1" dirty="0" smtClean="0">
                <a:solidFill>
                  <a:srgbClr val="7030A0"/>
                </a:solidFill>
              </a:rPr>
              <a:t>energy, especially in dense systems.</a:t>
            </a:r>
            <a:endParaRPr lang="en-US" b="1" dirty="0">
              <a:solidFill>
                <a:srgbClr val="7030A0"/>
              </a:solidFill>
            </a:endParaRPr>
          </a:p>
          <a:p>
            <a:endParaRPr lang="en-US" dirty="0"/>
          </a:p>
        </p:txBody>
      </p:sp>
      <p:pic>
        <p:nvPicPr>
          <p:cNvPr id="7" name="Picture 6"/>
          <p:cNvPicPr>
            <a:picLocks noChangeAspect="1"/>
          </p:cNvPicPr>
          <p:nvPr/>
        </p:nvPicPr>
        <p:blipFill>
          <a:blip r:embed="rId2"/>
          <a:stretch>
            <a:fillRect/>
          </a:stretch>
        </p:blipFill>
        <p:spPr>
          <a:xfrm>
            <a:off x="2753133" y="2310012"/>
            <a:ext cx="1495425" cy="1066800"/>
          </a:xfrm>
          <a:prstGeom prst="rect">
            <a:avLst/>
          </a:prstGeom>
        </p:spPr>
      </p:pic>
      <p:pic>
        <p:nvPicPr>
          <p:cNvPr id="8" name="Picture 7"/>
          <p:cNvPicPr>
            <a:picLocks noChangeAspect="1"/>
          </p:cNvPicPr>
          <p:nvPr/>
        </p:nvPicPr>
        <p:blipFill>
          <a:blip r:embed="rId3"/>
          <a:stretch>
            <a:fillRect/>
          </a:stretch>
        </p:blipFill>
        <p:spPr>
          <a:xfrm>
            <a:off x="4464640" y="2310012"/>
            <a:ext cx="1285875" cy="1095375"/>
          </a:xfrm>
          <a:prstGeom prst="rect">
            <a:avLst/>
          </a:prstGeom>
        </p:spPr>
      </p:pic>
      <p:pic>
        <p:nvPicPr>
          <p:cNvPr id="9" name="Picture 8"/>
          <p:cNvPicPr>
            <a:picLocks noChangeAspect="1"/>
          </p:cNvPicPr>
          <p:nvPr/>
        </p:nvPicPr>
        <p:blipFill>
          <a:blip r:embed="rId4"/>
          <a:stretch>
            <a:fillRect/>
          </a:stretch>
        </p:blipFill>
        <p:spPr>
          <a:xfrm>
            <a:off x="5966597" y="2310011"/>
            <a:ext cx="1438275" cy="1095375"/>
          </a:xfrm>
          <a:prstGeom prst="rect">
            <a:avLst/>
          </a:prstGeom>
        </p:spPr>
      </p:pic>
      <p:pic>
        <p:nvPicPr>
          <p:cNvPr id="11" name="Picture 10"/>
          <p:cNvPicPr>
            <a:picLocks noChangeAspect="1"/>
          </p:cNvPicPr>
          <p:nvPr/>
        </p:nvPicPr>
        <p:blipFill>
          <a:blip r:embed="rId5"/>
          <a:stretch>
            <a:fillRect/>
          </a:stretch>
        </p:blipFill>
        <p:spPr>
          <a:xfrm>
            <a:off x="2747147" y="3800402"/>
            <a:ext cx="1362075" cy="933450"/>
          </a:xfrm>
          <a:prstGeom prst="rect">
            <a:avLst/>
          </a:prstGeom>
        </p:spPr>
      </p:pic>
      <p:pic>
        <p:nvPicPr>
          <p:cNvPr id="12" name="Picture 11"/>
          <p:cNvPicPr>
            <a:picLocks noChangeAspect="1"/>
          </p:cNvPicPr>
          <p:nvPr/>
        </p:nvPicPr>
        <p:blipFill>
          <a:blip r:embed="rId5"/>
          <a:stretch>
            <a:fillRect/>
          </a:stretch>
        </p:blipFill>
        <p:spPr>
          <a:xfrm>
            <a:off x="6042797" y="3822848"/>
            <a:ext cx="1362075" cy="933450"/>
          </a:xfrm>
          <a:prstGeom prst="rect">
            <a:avLst/>
          </a:prstGeom>
        </p:spPr>
      </p:pic>
      <p:pic>
        <p:nvPicPr>
          <p:cNvPr id="13" name="Picture 12"/>
          <p:cNvPicPr>
            <a:picLocks noChangeAspect="1"/>
          </p:cNvPicPr>
          <p:nvPr/>
        </p:nvPicPr>
        <p:blipFill>
          <a:blip r:embed="rId6"/>
          <a:stretch>
            <a:fillRect/>
          </a:stretch>
        </p:blipFill>
        <p:spPr>
          <a:xfrm>
            <a:off x="4333059" y="3695627"/>
            <a:ext cx="1485900" cy="1143000"/>
          </a:xfrm>
          <a:prstGeom prst="rect">
            <a:avLst/>
          </a:prstGeom>
        </p:spPr>
      </p:pic>
      <p:sp>
        <p:nvSpPr>
          <p:cNvPr id="14" name="TextBox 13"/>
          <p:cNvSpPr txBox="1"/>
          <p:nvPr/>
        </p:nvSpPr>
        <p:spPr>
          <a:xfrm>
            <a:off x="457200" y="2623043"/>
            <a:ext cx="1975348" cy="369332"/>
          </a:xfrm>
          <a:prstGeom prst="rect">
            <a:avLst/>
          </a:prstGeom>
          <a:noFill/>
        </p:spPr>
        <p:txBody>
          <a:bodyPr wrap="square" rtlCol="0">
            <a:spAutoFit/>
          </a:bodyPr>
          <a:lstStyle/>
          <a:p>
            <a:r>
              <a:rPr lang="en-US" b="1" dirty="0" smtClean="0">
                <a:solidFill>
                  <a:srgbClr val="7030A0"/>
                </a:solidFill>
              </a:rPr>
              <a:t>Soft </a:t>
            </a:r>
            <a:r>
              <a:rPr lang="en-US" b="1" dirty="0" smtClean="0">
                <a:solidFill>
                  <a:srgbClr val="7030A0"/>
                </a:solidFill>
              </a:rPr>
              <a:t>sphere, </a:t>
            </a:r>
            <a:r>
              <a:rPr lang="en-US" b="1" dirty="0" smtClean="0">
                <a:solidFill>
                  <a:srgbClr val="7030A0"/>
                </a:solidFill>
              </a:rPr>
              <a:t>DEM</a:t>
            </a:r>
            <a:endParaRPr lang="en-US" b="1" dirty="0">
              <a:solidFill>
                <a:srgbClr val="7030A0"/>
              </a:solidFill>
            </a:endParaRPr>
          </a:p>
        </p:txBody>
      </p:sp>
      <p:sp>
        <p:nvSpPr>
          <p:cNvPr id="15" name="TextBox 14"/>
          <p:cNvSpPr txBox="1"/>
          <p:nvPr/>
        </p:nvSpPr>
        <p:spPr>
          <a:xfrm>
            <a:off x="280851" y="3844802"/>
            <a:ext cx="2466296" cy="646331"/>
          </a:xfrm>
          <a:prstGeom prst="rect">
            <a:avLst/>
          </a:prstGeom>
          <a:noFill/>
        </p:spPr>
        <p:txBody>
          <a:bodyPr wrap="square" rtlCol="0">
            <a:spAutoFit/>
          </a:bodyPr>
          <a:lstStyle/>
          <a:p>
            <a:r>
              <a:rPr lang="en-US" b="1" dirty="0" smtClean="0">
                <a:solidFill>
                  <a:srgbClr val="7030A0"/>
                </a:solidFill>
              </a:rPr>
              <a:t>Kinetic theory (instant binary collision)</a:t>
            </a:r>
            <a:endParaRPr lang="en-US" b="1" dirty="0">
              <a:solidFill>
                <a:srgbClr val="7030A0"/>
              </a:solidFill>
            </a:endParaRPr>
          </a:p>
        </p:txBody>
      </p:sp>
    </p:spTree>
    <p:extLst>
      <p:ext uri="{BB962C8B-B14F-4D97-AF65-F5344CB8AC3E}">
        <p14:creationId xmlns:p14="http://schemas.microsoft.com/office/powerpoint/2010/main" val="1841917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Modified </a:t>
            </a:r>
            <a:r>
              <a:rPr lang="en-US" sz="2400" b="1" dirty="0">
                <a:solidFill>
                  <a:srgbClr val="FF0000"/>
                </a:solidFill>
              </a:rPr>
              <a:t>Kinetic Theory for </a:t>
            </a:r>
            <a:r>
              <a:rPr lang="en-US" sz="2400" b="1" dirty="0" smtClean="0">
                <a:solidFill>
                  <a:srgbClr val="FF0000"/>
                </a:solidFill>
              </a:rPr>
              <a:t>Multi-body Collisions</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85967" y="2458795"/>
                <a:ext cx="8582298" cy="1732205"/>
              </a:xfrm>
              <a:prstGeom prst="rect">
                <a:avLst/>
              </a:prstGeom>
              <a:noFill/>
            </p:spPr>
            <p:txBody>
              <a:bodyPr wrap="square" rtlCol="0">
                <a:spAutoFit/>
              </a:bodyPr>
              <a:lstStyle/>
              <a:p>
                <a:r>
                  <a:rPr lang="en-US" dirty="0" smtClean="0">
                    <a:solidFill>
                      <a:srgbClr val="7030A0"/>
                    </a:solidFill>
                  </a:rPr>
                  <a:t>		</a:t>
                </a:r>
                <a:endParaRPr lang="en-US" dirty="0">
                  <a:solidFill>
                    <a:srgbClr val="7030A0"/>
                  </a:solidFill>
                </a:endParaRPr>
              </a:p>
              <a:p>
                <a:pPr algn="ctr"/>
                <a:r>
                  <a:rPr lang="en-US" b="0" dirty="0" smtClean="0">
                    <a:solidFill>
                      <a:srgbClr val="7030A0"/>
                    </a:solidFill>
                  </a:rPr>
                  <a:t>       </a:t>
                </a:r>
                <a14:m>
                  <m:oMath xmlns:m="http://schemas.openxmlformats.org/officeDocument/2006/math">
                    <m:r>
                      <a:rPr lang="en-US" b="0" i="1" smtClean="0">
                        <a:solidFill>
                          <a:srgbClr val="7030A0"/>
                        </a:solidFill>
                        <a:latin typeface="Cambria Math" panose="02040503050406030204" pitchFamily="18" charset="0"/>
                      </a:rPr>
                      <m:t>𝑒</m:t>
                    </m:r>
                    <m:r>
                      <a:rPr lang="en-US" b="0" i="1" smtClean="0">
                        <a:solidFill>
                          <a:srgbClr val="7030A0"/>
                        </a:solidFill>
                        <a:latin typeface="Cambria Math" panose="02040503050406030204" pitchFamily="18" charset="0"/>
                      </a:rPr>
                      <m:t>=</m:t>
                    </m:r>
                    <m:d>
                      <m:dPr>
                        <m:begChr m:val="{"/>
                        <m:endChr m:val=""/>
                        <m:ctrlPr>
                          <a:rPr lang="en-US" b="0" i="1" smtClean="0">
                            <a:solidFill>
                              <a:srgbClr val="7030A0"/>
                            </a:solidFill>
                            <a:latin typeface="Cambria Math"/>
                          </a:rPr>
                        </m:ctrlPr>
                      </m:dPr>
                      <m:e>
                        <m:eqArr>
                          <m:eqArrPr>
                            <m:ctrlPr>
                              <a:rPr lang="en-US" b="0" i="1" smtClean="0">
                                <a:solidFill>
                                  <a:srgbClr val="7030A0"/>
                                </a:solidFill>
                                <a:latin typeface="Cambria Math"/>
                              </a:rPr>
                            </m:ctrlPr>
                          </m:eqArrPr>
                          <m:e>
                            <m:r>
                              <m:rPr>
                                <m:brk m:alnAt="7"/>
                              </m:rPr>
                              <a:rPr lang="en-US" i="1">
                                <a:solidFill>
                                  <a:srgbClr val="7030A0"/>
                                </a:solidFill>
                                <a:latin typeface="Cambria Math" panose="02040503050406030204" pitchFamily="18" charset="0"/>
                              </a:rPr>
                              <m:t>1</m:t>
                            </m:r>
                            <m:r>
                              <a:rPr lang="en-US" i="1">
                                <a:solidFill>
                                  <a:srgbClr val="7030A0"/>
                                </a:solidFill>
                                <a:latin typeface="Cambria Math" panose="02040503050406030204" pitchFamily="18" charset="0"/>
                              </a:rPr>
                              <m:t>  </m:t>
                            </m:r>
                            <m:r>
                              <a:rPr lang="en-US" i="1">
                                <a:solidFill>
                                  <a:srgbClr val="7030A0"/>
                                </a:solidFill>
                                <a:latin typeface="Cambria Math" panose="02040503050406030204" pitchFamily="18" charset="0"/>
                              </a:rPr>
                              <m:t>𝑖𝑓</m:t>
                            </m:r>
                            <m:r>
                              <a:rPr lang="en-US" i="1">
                                <a:solidFill>
                                  <a:srgbClr val="7030A0"/>
                                </a:solidFill>
                                <a:latin typeface="Cambria Math" panose="02040503050406030204" pitchFamily="18" charset="0"/>
                              </a:rPr>
                              <m:t> </m:t>
                            </m:r>
                            <m:r>
                              <a:rPr lang="en-US" i="1">
                                <a:solidFill>
                                  <a:srgbClr val="7030A0"/>
                                </a:solidFill>
                                <a:latin typeface="Cambria Math" panose="02040503050406030204" pitchFamily="18" charset="0"/>
                              </a:rPr>
                              <m:t>𝑡</m:t>
                            </m:r>
                            <m:r>
                              <a:rPr lang="en-US" i="1">
                                <a:solidFill>
                                  <a:srgbClr val="7030A0"/>
                                </a:solidFill>
                                <a:latin typeface="Cambria Math" panose="02040503050406030204" pitchFamily="18" charset="0"/>
                              </a:rPr>
                              <m:t>&lt;</m:t>
                            </m:r>
                            <m:sSub>
                              <m:sSubPr>
                                <m:ctrlPr>
                                  <a:rPr lang="en-US" i="1">
                                    <a:solidFill>
                                      <a:srgbClr val="7030A0"/>
                                    </a:solidFill>
                                    <a:latin typeface="Cambria Math"/>
                                  </a:rPr>
                                </m:ctrlPr>
                              </m:sSubPr>
                              <m:e>
                                <m:r>
                                  <m:rPr>
                                    <m:brk m:alnAt="7"/>
                                  </m:rPr>
                                  <a:rPr lang="en-US" i="1">
                                    <a:solidFill>
                                      <a:srgbClr val="7030A0"/>
                                    </a:solidFill>
                                    <a:latin typeface="Cambria Math" panose="02040503050406030204" pitchFamily="18" charset="0"/>
                                  </a:rPr>
                                  <m:t>𝑡</m:t>
                                </m:r>
                              </m:e>
                              <m:sub>
                                <m:r>
                                  <m:rPr>
                                    <m:brk m:alnAt="7"/>
                                  </m:rPr>
                                  <a:rPr lang="en-US" i="1">
                                    <a:solidFill>
                                      <a:srgbClr val="7030A0"/>
                                    </a:solidFill>
                                    <a:latin typeface="Cambria Math" panose="02040503050406030204" pitchFamily="18" charset="0"/>
                                  </a:rPr>
                                  <m:t>𝑐</m:t>
                                </m:r>
                              </m:sub>
                            </m:sSub>
                          </m:e>
                          <m:e>
                            <m:r>
                              <a:rPr lang="en-US" i="1">
                                <a:solidFill>
                                  <a:srgbClr val="7030A0"/>
                                </a:solidFill>
                                <a:latin typeface="Cambria Math" panose="02040503050406030204" pitchFamily="18" charset="0"/>
                              </a:rPr>
                              <m:t>𝑒</m:t>
                            </m:r>
                            <m:r>
                              <a:rPr lang="en-US" i="1">
                                <a:solidFill>
                                  <a:srgbClr val="7030A0"/>
                                </a:solidFill>
                                <a:latin typeface="Cambria Math" panose="02040503050406030204" pitchFamily="18" charset="0"/>
                              </a:rPr>
                              <m:t> </m:t>
                            </m:r>
                            <m:r>
                              <a:rPr lang="en-US" i="1">
                                <a:solidFill>
                                  <a:srgbClr val="7030A0"/>
                                </a:solidFill>
                                <a:latin typeface="Cambria Math" panose="02040503050406030204" pitchFamily="18" charset="0"/>
                              </a:rPr>
                              <m:t>𝑖𝑓</m:t>
                            </m:r>
                            <m:r>
                              <a:rPr lang="en-US" i="1">
                                <a:solidFill>
                                  <a:srgbClr val="7030A0"/>
                                </a:solidFill>
                                <a:latin typeface="Cambria Math" panose="02040503050406030204" pitchFamily="18" charset="0"/>
                              </a:rPr>
                              <m:t> </m:t>
                            </m:r>
                            <m:r>
                              <a:rPr lang="en-US" i="1">
                                <a:solidFill>
                                  <a:srgbClr val="7030A0"/>
                                </a:solidFill>
                                <a:latin typeface="Cambria Math" panose="02040503050406030204" pitchFamily="18" charset="0"/>
                              </a:rPr>
                              <m:t>𝑡</m:t>
                            </m:r>
                            <m:r>
                              <a:rPr lang="en-US" i="1">
                                <a:solidFill>
                                  <a:srgbClr val="7030A0"/>
                                </a:solidFill>
                                <a:latin typeface="Cambria Math" panose="02040503050406030204" pitchFamily="18" charset="0"/>
                                <a:ea typeface="Cambria Math" panose="02040503050406030204" pitchFamily="18" charset="0"/>
                              </a:rPr>
                              <m:t>≥</m:t>
                            </m:r>
                            <m:sSub>
                              <m:sSubPr>
                                <m:ctrlPr>
                                  <a:rPr lang="en-US" i="1">
                                    <a:solidFill>
                                      <a:srgbClr val="7030A0"/>
                                    </a:solidFill>
                                    <a:latin typeface="Cambria Math"/>
                                  </a:rPr>
                                </m:ctrlPr>
                              </m:sSubPr>
                              <m:e>
                                <m:r>
                                  <a:rPr lang="en-US" i="1">
                                    <a:solidFill>
                                      <a:srgbClr val="7030A0"/>
                                    </a:solidFill>
                                    <a:latin typeface="Cambria Math" panose="02040503050406030204" pitchFamily="18" charset="0"/>
                                  </a:rPr>
                                  <m:t>𝑡</m:t>
                                </m:r>
                              </m:e>
                              <m:sub>
                                <m:r>
                                  <a:rPr lang="en-US" i="1">
                                    <a:solidFill>
                                      <a:srgbClr val="7030A0"/>
                                    </a:solidFill>
                                    <a:latin typeface="Cambria Math" panose="02040503050406030204" pitchFamily="18" charset="0"/>
                                  </a:rPr>
                                  <m:t>𝑐</m:t>
                                </m:r>
                              </m:sub>
                            </m:sSub>
                          </m:e>
                        </m:eqArr>
                      </m:e>
                    </m:d>
                  </m:oMath>
                </a14:m>
                <a:r>
                  <a:rPr lang="en-US" dirty="0" smtClean="0">
                    <a:solidFill>
                      <a:srgbClr val="7030A0"/>
                    </a:solidFill>
                  </a:rPr>
                  <a:t>  </a:t>
                </a:r>
                <a14:m>
                  <m:oMath xmlns:m="http://schemas.openxmlformats.org/officeDocument/2006/math">
                    <m:r>
                      <a:rPr lang="en-US" b="0" i="1" dirty="0" smtClean="0">
                        <a:solidFill>
                          <a:srgbClr val="7030A0"/>
                        </a:solidFill>
                        <a:latin typeface="Cambria Math" panose="02040503050406030204" pitchFamily="18" charset="0"/>
                      </a:rPr>
                      <m:t>𝑡</m:t>
                    </m:r>
                    <m:r>
                      <a:rPr lang="en-US" b="0" i="1" dirty="0" smtClean="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𝑡𝑖𝑚𝑒</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𝑠𝑖𝑛𝑐𝑒</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𝑙𝑎𝑠𝑡</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𝑐𝑜𝑛𝑡𝑎𝑐𝑡</m:t>
                    </m:r>
                  </m:oMath>
                </a14:m>
                <a:endParaRPr lang="en-US" dirty="0" smtClean="0">
                  <a:solidFill>
                    <a:srgbClr val="7030A0"/>
                  </a:solidFill>
                </a:endParaRPr>
              </a:p>
              <a:p>
                <a:pPr algn="ctr"/>
                <a:endParaRPr lang="en-US" dirty="0" smtClean="0">
                  <a:solidFill>
                    <a:srgbClr val="7030A0"/>
                  </a:solidFill>
                </a:endParaRPr>
              </a:p>
              <a:p>
                <a:r>
                  <a:rPr lang="en-US" b="1" dirty="0" smtClean="0">
                    <a:solidFill>
                      <a:srgbClr val="7030A0"/>
                    </a:solidFill>
                  </a:rPr>
                  <a:t>Note: A particle can be in contact with several other particles. Its </a:t>
                </a:r>
                <a:r>
                  <a:rPr lang="en-US" b="1" dirty="0">
                    <a:solidFill>
                      <a:srgbClr val="7030A0"/>
                    </a:solidFill>
                  </a:rPr>
                  <a:t>e</a:t>
                </a:r>
                <a:r>
                  <a:rPr lang="en-US" b="1" dirty="0" smtClean="0">
                    <a:solidFill>
                      <a:srgbClr val="7030A0"/>
                    </a:solidFill>
                  </a:rPr>
                  <a:t>nergy starts dissipating in each contact only if the contact lasts for </a:t>
                </a:r>
                <a14:m>
                  <m:oMath xmlns:m="http://schemas.openxmlformats.org/officeDocument/2006/math">
                    <m:r>
                      <a:rPr lang="en-US" b="1" i="1" smtClean="0">
                        <a:solidFill>
                          <a:srgbClr val="7030A0"/>
                        </a:solidFill>
                        <a:latin typeface="Cambria Math" panose="02040503050406030204" pitchFamily="18" charset="0"/>
                      </a:rPr>
                      <m:t>𝒕</m:t>
                    </m:r>
                    <m:r>
                      <a:rPr lang="en-US" b="1" i="1">
                        <a:solidFill>
                          <a:srgbClr val="7030A0"/>
                        </a:solidFill>
                        <a:latin typeface="Cambria Math" panose="02040503050406030204" pitchFamily="18" charset="0"/>
                        <a:ea typeface="Cambria Math" panose="02040503050406030204" pitchFamily="18" charset="0"/>
                      </a:rPr>
                      <m:t>≥</m:t>
                    </m:r>
                    <m:sSub>
                      <m:sSubPr>
                        <m:ctrlPr>
                          <a:rPr lang="en-US" b="1" i="1">
                            <a:solidFill>
                              <a:srgbClr val="7030A0"/>
                            </a:solidFill>
                            <a:latin typeface="Cambria Math"/>
                          </a:rPr>
                        </m:ctrlPr>
                      </m:sSubPr>
                      <m:e>
                        <m:r>
                          <a:rPr lang="en-US" b="1" i="1">
                            <a:solidFill>
                              <a:srgbClr val="7030A0"/>
                            </a:solidFill>
                            <a:latin typeface="Cambria Math" panose="02040503050406030204" pitchFamily="18" charset="0"/>
                          </a:rPr>
                          <m:t>𝒕</m:t>
                        </m:r>
                      </m:e>
                      <m:sub>
                        <m:r>
                          <a:rPr lang="en-US" b="1" i="1">
                            <a:solidFill>
                              <a:srgbClr val="7030A0"/>
                            </a:solidFill>
                            <a:latin typeface="Cambria Math" panose="02040503050406030204" pitchFamily="18" charset="0"/>
                          </a:rPr>
                          <m:t>𝒄</m:t>
                        </m:r>
                      </m:sub>
                    </m:sSub>
                  </m:oMath>
                </a14:m>
                <a:r>
                  <a:rPr lang="en-US" b="1" dirty="0" smtClean="0">
                    <a:solidFill>
                      <a:srgbClr val="7030A0"/>
                    </a:solidFill>
                  </a:rPr>
                  <a:t>. </a:t>
                </a:r>
                <a:endParaRPr lang="en-US" b="1" dirty="0">
                  <a:solidFill>
                    <a:srgbClr val="7030A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967" y="2458795"/>
                <a:ext cx="8582298" cy="1732205"/>
              </a:xfrm>
              <a:prstGeom prst="rect">
                <a:avLst/>
              </a:prstGeom>
              <a:blipFill rotWithShape="1">
                <a:blip r:embed="rId3"/>
                <a:stretch>
                  <a:fillRect l="-568" b="-4561"/>
                </a:stretch>
              </a:blipFill>
            </p:spPr>
            <p:txBody>
              <a:bodyPr/>
              <a:lstStyle/>
              <a:p>
                <a:r>
                  <a:rPr lang="en-US">
                    <a:noFill/>
                  </a:rPr>
                  <a:t> </a:t>
                </a:r>
              </a:p>
            </p:txBody>
          </p:sp>
        </mc:Fallback>
      </mc:AlternateContent>
      <p:sp>
        <p:nvSpPr>
          <p:cNvPr id="13" name="Rectangle 12"/>
          <p:cNvSpPr/>
          <p:nvPr/>
        </p:nvSpPr>
        <p:spPr>
          <a:xfrm>
            <a:off x="381000" y="1295400"/>
            <a:ext cx="7491548" cy="646331"/>
          </a:xfrm>
          <a:prstGeom prst="rect">
            <a:avLst/>
          </a:prstGeom>
        </p:spPr>
        <p:txBody>
          <a:bodyPr wrap="square">
            <a:spAutoFit/>
          </a:bodyPr>
          <a:lstStyle/>
          <a:p>
            <a:r>
              <a:rPr lang="en-US" b="1" dirty="0" smtClean="0">
                <a:solidFill>
                  <a:srgbClr val="7030A0"/>
                </a:solidFill>
              </a:rPr>
              <a:t>First modification </a:t>
            </a:r>
            <a:r>
              <a:rPr lang="en-US" b="1" dirty="0">
                <a:solidFill>
                  <a:srgbClr val="7030A0"/>
                </a:solidFill>
              </a:rPr>
              <a:t>to the </a:t>
            </a:r>
            <a:r>
              <a:rPr lang="en-US" b="1" dirty="0" smtClean="0">
                <a:solidFill>
                  <a:srgbClr val="7030A0"/>
                </a:solidFill>
              </a:rPr>
              <a:t>Inelastic Hard Sphere (IHS) </a:t>
            </a:r>
            <a:r>
              <a:rPr lang="en-US" b="1" dirty="0" smtClean="0">
                <a:solidFill>
                  <a:srgbClr val="7030A0"/>
                </a:solidFill>
              </a:rPr>
              <a:t>model in KT: </a:t>
            </a:r>
            <a:r>
              <a:rPr lang="en-US" b="1" dirty="0" smtClean="0">
                <a:solidFill>
                  <a:srgbClr val="7030A0"/>
                </a:solidFill>
              </a:rPr>
              <a:t>The “contact </a:t>
            </a:r>
            <a:r>
              <a:rPr lang="en-US" b="1" dirty="0">
                <a:solidFill>
                  <a:srgbClr val="7030A0"/>
                </a:solidFill>
              </a:rPr>
              <a:t>duration” </a:t>
            </a:r>
            <a:r>
              <a:rPr lang="en-US" b="1" dirty="0" smtClean="0">
                <a:solidFill>
                  <a:srgbClr val="7030A0"/>
                </a:solidFill>
              </a:rPr>
              <a:t>concept: part of the kinetic energy is stored reversibly. </a:t>
            </a:r>
            <a:endParaRPr lang="en-US" b="1" dirty="0">
              <a:solidFill>
                <a:srgbClr val="7030A0"/>
              </a:solidFill>
            </a:endParaRPr>
          </a:p>
        </p:txBody>
      </p:sp>
      <p:sp>
        <p:nvSpPr>
          <p:cNvPr id="3" name="TextBox 2"/>
          <p:cNvSpPr txBox="1"/>
          <p:nvPr/>
        </p:nvSpPr>
        <p:spPr>
          <a:xfrm>
            <a:off x="264494" y="4724400"/>
            <a:ext cx="8403771" cy="1508105"/>
          </a:xfrm>
          <a:prstGeom prst="rect">
            <a:avLst/>
          </a:prstGeom>
          <a:noFill/>
        </p:spPr>
        <p:txBody>
          <a:bodyPr wrap="square" rtlCol="0">
            <a:spAutoFit/>
          </a:bodyPr>
          <a:lstStyle/>
          <a:p>
            <a:r>
              <a:rPr lang="en-US" b="1" dirty="0" smtClean="0">
                <a:solidFill>
                  <a:srgbClr val="7030A0"/>
                </a:solidFill>
              </a:rPr>
              <a:t>More Details in:</a:t>
            </a:r>
          </a:p>
          <a:p>
            <a:r>
              <a:rPr lang="en-US" sz="1400" u="sng" dirty="0" err="1">
                <a:solidFill>
                  <a:srgbClr val="7030A0"/>
                </a:solidFill>
              </a:rPr>
              <a:t>Duan</a:t>
            </a:r>
            <a:r>
              <a:rPr lang="en-US" sz="1400" u="sng" dirty="0">
                <a:solidFill>
                  <a:srgbClr val="7030A0"/>
                </a:solidFill>
              </a:rPr>
              <a:t>, Y.F</a:t>
            </a:r>
            <a:r>
              <a:rPr lang="en-US" sz="1400" dirty="0">
                <a:solidFill>
                  <a:srgbClr val="7030A0"/>
                </a:solidFill>
              </a:rPr>
              <a:t>, </a:t>
            </a:r>
            <a:r>
              <a:rPr lang="en-US" sz="1400" dirty="0" err="1">
                <a:solidFill>
                  <a:srgbClr val="7030A0"/>
                </a:solidFill>
              </a:rPr>
              <a:t>Feng</a:t>
            </a:r>
            <a:r>
              <a:rPr lang="en-US" sz="1400" dirty="0">
                <a:solidFill>
                  <a:srgbClr val="7030A0"/>
                </a:solidFill>
              </a:rPr>
              <a:t>, Z-G, Michaelides, E, Mao, S.L, “Modified Kinetic Theory Applied to the Shear Flow of Granular Materials.” </a:t>
            </a:r>
            <a:r>
              <a:rPr lang="en-US" sz="1400" b="1" i="1" dirty="0">
                <a:solidFill>
                  <a:srgbClr val="7030A0"/>
                </a:solidFill>
              </a:rPr>
              <a:t>Physics of </a:t>
            </a:r>
            <a:r>
              <a:rPr lang="en-US" sz="1400" b="1" i="1" dirty="0" smtClean="0">
                <a:solidFill>
                  <a:srgbClr val="7030A0"/>
                </a:solidFill>
              </a:rPr>
              <a:t>Fluids,</a:t>
            </a:r>
            <a:r>
              <a:rPr lang="en-US" sz="1400" dirty="0">
                <a:solidFill>
                  <a:srgbClr val="7030A0"/>
                </a:solidFill>
              </a:rPr>
              <a:t> </a:t>
            </a:r>
            <a:r>
              <a:rPr lang="en-US" sz="1400" b="1" dirty="0" smtClean="0">
                <a:solidFill>
                  <a:srgbClr val="7030A0"/>
                </a:solidFill>
              </a:rPr>
              <a:t>29</a:t>
            </a:r>
            <a:r>
              <a:rPr lang="en-US" sz="1400" dirty="0" smtClean="0">
                <a:solidFill>
                  <a:srgbClr val="7030A0"/>
                </a:solidFill>
              </a:rPr>
              <a:t>(</a:t>
            </a:r>
            <a:r>
              <a:rPr lang="en-US" sz="1400" b="1" dirty="0" smtClean="0">
                <a:solidFill>
                  <a:srgbClr val="7030A0"/>
                </a:solidFill>
              </a:rPr>
              <a:t>4</a:t>
            </a:r>
            <a:r>
              <a:rPr lang="en-US" sz="1400" dirty="0">
                <a:solidFill>
                  <a:srgbClr val="7030A0"/>
                </a:solidFill>
              </a:rPr>
              <a:t>):043302, (2017). </a:t>
            </a:r>
          </a:p>
          <a:p>
            <a:r>
              <a:rPr lang="en-US" sz="1400" dirty="0">
                <a:solidFill>
                  <a:srgbClr val="7030A0"/>
                </a:solidFill>
              </a:rPr>
              <a:t> </a:t>
            </a:r>
            <a:r>
              <a:rPr lang="en-US" sz="1400" u="sng" dirty="0" err="1" smtClean="0">
                <a:solidFill>
                  <a:srgbClr val="7030A0"/>
                </a:solidFill>
              </a:rPr>
              <a:t>Duan</a:t>
            </a:r>
            <a:r>
              <a:rPr lang="en-US" sz="1400" u="sng" dirty="0">
                <a:solidFill>
                  <a:srgbClr val="7030A0"/>
                </a:solidFill>
              </a:rPr>
              <a:t>, Y.F,</a:t>
            </a:r>
            <a:r>
              <a:rPr lang="en-US" sz="1400" dirty="0">
                <a:solidFill>
                  <a:srgbClr val="7030A0"/>
                </a:solidFill>
              </a:rPr>
              <a:t> </a:t>
            </a:r>
            <a:r>
              <a:rPr lang="en-US" sz="1400" dirty="0" err="1">
                <a:solidFill>
                  <a:srgbClr val="7030A0"/>
                </a:solidFill>
              </a:rPr>
              <a:t>Feng</a:t>
            </a:r>
            <a:r>
              <a:rPr lang="en-US" sz="1400" dirty="0">
                <a:solidFill>
                  <a:srgbClr val="7030A0"/>
                </a:solidFill>
              </a:rPr>
              <a:t>, Z-G, “Incorporation of Velocity-dependent Restitution Coefficient and Surface Friction of Particles into Kinetic Theory for Modeling Granular Flow Cooling Process”,  </a:t>
            </a:r>
            <a:r>
              <a:rPr lang="en-US" sz="1400" b="1" i="1" dirty="0">
                <a:solidFill>
                  <a:srgbClr val="7030A0"/>
                </a:solidFill>
              </a:rPr>
              <a:t>Physical Review E 96</a:t>
            </a:r>
            <a:r>
              <a:rPr lang="en-US" sz="1400" i="1" dirty="0">
                <a:solidFill>
                  <a:srgbClr val="7030A0"/>
                </a:solidFill>
              </a:rPr>
              <a:t>(6):062907, (</a:t>
            </a:r>
            <a:r>
              <a:rPr lang="en-US" sz="1400" i="1" dirty="0" smtClean="0">
                <a:solidFill>
                  <a:srgbClr val="7030A0"/>
                </a:solidFill>
              </a:rPr>
              <a:t>2018)</a:t>
            </a:r>
            <a:r>
              <a:rPr lang="en-US" sz="1400" dirty="0" smtClean="0">
                <a:solidFill>
                  <a:srgbClr val="7030A0"/>
                </a:solidFill>
              </a:rPr>
              <a:t>.</a:t>
            </a:r>
            <a:endParaRPr lang="en-US" sz="1400" dirty="0">
              <a:solidFill>
                <a:srgbClr val="7030A0"/>
              </a:solidFill>
            </a:endParaRPr>
          </a:p>
          <a:p>
            <a:endParaRPr lang="en-US" dirty="0"/>
          </a:p>
        </p:txBody>
      </p:sp>
    </p:spTree>
    <p:extLst>
      <p:ext uri="{BB962C8B-B14F-4D97-AF65-F5344CB8AC3E}">
        <p14:creationId xmlns:p14="http://schemas.microsoft.com/office/powerpoint/2010/main" val="23986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Modified Kinetic Theory for Multi-body Collisions</a:t>
            </a:r>
            <a:endParaRPr lang="en-US" sz="2400" b="1" dirty="0">
              <a:solidFill>
                <a:srgbClr val="FF0000"/>
              </a:solidFill>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2848" y="1909094"/>
            <a:ext cx="3754951" cy="834106"/>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190" y="2923482"/>
            <a:ext cx="1484890" cy="305345"/>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190" y="3523225"/>
            <a:ext cx="4389119" cy="369983"/>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035" y="4138988"/>
            <a:ext cx="833145" cy="420781"/>
          </a:xfrm>
          <a:prstGeom prst="rect">
            <a:avLst/>
          </a:prstGeom>
          <a:noFill/>
          <a:ln>
            <a:noFill/>
          </a:ln>
        </p:spPr>
      </p:pic>
      <p:sp>
        <p:nvSpPr>
          <p:cNvPr id="8" name="TextBox 7"/>
          <p:cNvSpPr txBox="1"/>
          <p:nvPr/>
        </p:nvSpPr>
        <p:spPr>
          <a:xfrm>
            <a:off x="627018" y="1114973"/>
            <a:ext cx="8073903" cy="646331"/>
          </a:xfrm>
          <a:prstGeom prst="rect">
            <a:avLst/>
          </a:prstGeom>
          <a:noFill/>
        </p:spPr>
        <p:txBody>
          <a:bodyPr wrap="square" rtlCol="0">
            <a:spAutoFit/>
          </a:bodyPr>
          <a:lstStyle/>
          <a:p>
            <a:r>
              <a:rPr lang="en-US" b="1" dirty="0" smtClean="0">
                <a:solidFill>
                  <a:srgbClr val="7030A0"/>
                </a:solidFill>
              </a:rPr>
              <a:t>Based on </a:t>
            </a:r>
            <a:r>
              <a:rPr lang="en-US" b="1" dirty="0" smtClean="0">
                <a:solidFill>
                  <a:srgbClr val="7030A0"/>
                </a:solidFill>
              </a:rPr>
              <a:t>DEM simulation results with IHSs </a:t>
            </a:r>
            <a:r>
              <a:rPr lang="en-US" b="1" dirty="0" smtClean="0">
                <a:solidFill>
                  <a:srgbClr val="7030A0"/>
                </a:solidFill>
              </a:rPr>
              <a:t>the energy dissipation rate in the Kinetic Theory was modified as follows:</a:t>
            </a:r>
            <a:endParaRPr lang="en-US" b="1" dirty="0">
              <a:solidFill>
                <a:srgbClr val="7030A0"/>
              </a:solidFill>
            </a:endParaRPr>
          </a:p>
        </p:txBody>
      </p:sp>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721" y="4989469"/>
            <a:ext cx="911677" cy="344531"/>
          </a:xfrm>
          <a:prstGeom prst="rect">
            <a:avLst/>
          </a:prstGeom>
          <a:noFill/>
          <a:ln>
            <a:noFill/>
          </a:ln>
        </p:spPr>
      </p:pic>
      <p:sp>
        <p:nvSpPr>
          <p:cNvPr id="10" name="Rectangle 9"/>
          <p:cNvSpPr/>
          <p:nvPr/>
        </p:nvSpPr>
        <p:spPr>
          <a:xfrm>
            <a:off x="762000" y="5562600"/>
            <a:ext cx="7772400" cy="646331"/>
          </a:xfrm>
          <a:prstGeom prst="rect">
            <a:avLst/>
          </a:prstGeom>
        </p:spPr>
        <p:txBody>
          <a:bodyPr wrap="square">
            <a:spAutoFit/>
          </a:bodyPr>
          <a:lstStyle/>
          <a:p>
            <a:r>
              <a:rPr lang="en-US" b="1" dirty="0" smtClean="0">
                <a:solidFill>
                  <a:srgbClr val="7030A0"/>
                </a:solidFill>
              </a:rPr>
              <a:t>Note: K is </a:t>
            </a:r>
            <a:r>
              <a:rPr lang="en-US" b="1" dirty="0">
                <a:solidFill>
                  <a:srgbClr val="7030A0"/>
                </a:solidFill>
              </a:rPr>
              <a:t>the ratio of the kinetic energy to the total energy </a:t>
            </a:r>
            <a:r>
              <a:rPr lang="en-US" b="1" dirty="0" smtClean="0">
                <a:solidFill>
                  <a:srgbClr val="7030A0"/>
                </a:solidFill>
              </a:rPr>
              <a:t>of the system (kinetic </a:t>
            </a:r>
            <a:r>
              <a:rPr lang="en-US" b="1" dirty="0">
                <a:solidFill>
                  <a:srgbClr val="7030A0"/>
                </a:solidFill>
              </a:rPr>
              <a:t>energy and elastic potential </a:t>
            </a:r>
            <a:r>
              <a:rPr lang="en-US" b="1" dirty="0" smtClean="0">
                <a:solidFill>
                  <a:srgbClr val="7030A0"/>
                </a:solidFill>
              </a:rPr>
              <a:t>energy). </a:t>
            </a:r>
            <a:endParaRPr lang="en-US" b="1" dirty="0">
              <a:solidFill>
                <a:srgbClr val="7030A0"/>
              </a:solidFill>
            </a:endParaRPr>
          </a:p>
        </p:txBody>
      </p:sp>
      <mc:AlternateContent xmlns:mc="http://schemas.openxmlformats.org/markup-compatibility/2006">
        <mc:Choice xmlns:a14="http://schemas.microsoft.com/office/drawing/2010/main" Requires="a14">
          <p:sp>
            <p:nvSpPr>
              <p:cNvPr id="11" name="Rectangle 10"/>
              <p:cNvSpPr/>
              <p:nvPr/>
            </p:nvSpPr>
            <p:spPr>
              <a:xfrm>
                <a:off x="2743200" y="4724400"/>
                <a:ext cx="1905000" cy="91069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en-US" i="1"/>
                          </m:ctrlPr>
                        </m:sSubSupPr>
                        <m:e>
                          <m:r>
                            <a:rPr lang="en-US" i="1"/>
                            <m:t>𝑡</m:t>
                          </m:r>
                        </m:e>
                        <m:sub>
                          <m:r>
                            <a:rPr lang="en-US" i="1"/>
                            <m:t>𝐸</m:t>
                          </m:r>
                        </m:sub>
                        <m:sup>
                          <m:r>
                            <a:rPr lang="en-US" i="1"/>
                            <m:t>−</m:t>
                          </m:r>
                          <m:r>
                            <a:rPr lang="en-US"/>
                            <m:t>1</m:t>
                          </m:r>
                        </m:sup>
                      </m:sSubSup>
                      <m:r>
                        <a:rPr lang="en-US"/>
                        <m:t>=</m:t>
                      </m:r>
                      <m:f>
                        <m:fPr>
                          <m:ctrlPr>
                            <a:rPr lang="en-US" i="1"/>
                          </m:ctrlPr>
                        </m:fPr>
                        <m:num>
                          <m:r>
                            <a:rPr lang="en-US"/>
                            <m:t>12</m:t>
                          </m:r>
                        </m:num>
                        <m:den>
                          <m:r>
                            <m:rPr>
                              <m:sty m:val="p"/>
                            </m:rPr>
                            <a:rPr lang="en-US"/>
                            <m:t>d</m:t>
                          </m:r>
                        </m:den>
                      </m:f>
                      <m:r>
                        <a:rPr lang="en-US" i="1"/>
                        <m:t>𝜙</m:t>
                      </m:r>
                      <m:sSub>
                        <m:sSubPr>
                          <m:ctrlPr>
                            <a:rPr lang="en-US" i="1"/>
                          </m:ctrlPr>
                        </m:sSubPr>
                        <m:e>
                          <m:r>
                            <a:rPr lang="en-US" i="1"/>
                            <m:t>𝑔</m:t>
                          </m:r>
                        </m:e>
                        <m:sub>
                          <m:r>
                            <a:rPr lang="en-US"/>
                            <m:t>0</m:t>
                          </m:r>
                        </m:sub>
                      </m:sSub>
                      <m:rad>
                        <m:radPr>
                          <m:degHide m:val="on"/>
                          <m:ctrlPr>
                            <a:rPr lang="en-US" i="1"/>
                          </m:ctrlPr>
                        </m:radPr>
                        <m:deg/>
                        <m:e>
                          <m:f>
                            <m:fPr>
                              <m:ctrlPr>
                                <a:rPr lang="en-US" i="1"/>
                              </m:ctrlPr>
                            </m:fPr>
                            <m:num>
                              <m:r>
                                <a:rPr lang="en-US" i="1"/>
                                <m:t>𝑇</m:t>
                              </m:r>
                            </m:num>
                            <m:den>
                              <m:r>
                                <a:rPr lang="en-US" i="1"/>
                                <m:t>𝜋</m:t>
                              </m:r>
                              <m:r>
                                <a:rPr lang="en-US" i="1"/>
                                <m:t> </m:t>
                              </m:r>
                            </m:den>
                          </m:f>
                        </m:e>
                      </m:rad>
                    </m:oMath>
                  </m:oMathPara>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2743200" y="4724400"/>
                <a:ext cx="1905000" cy="910699"/>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4168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66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Modified Kinetic Theory for Multi-body Collisions</a:t>
            </a:r>
          </a:p>
          <a:p>
            <a:pPr algn="ctr"/>
            <a:r>
              <a:rPr lang="en-US" sz="2800" b="1" dirty="0" smtClean="0">
                <a:solidFill>
                  <a:srgbClr val="FF0000"/>
                </a:solidFill>
              </a:rPr>
              <a:t> </a:t>
            </a:r>
            <a:r>
              <a:rPr lang="en-US" sz="2800" b="1" dirty="0">
                <a:solidFill>
                  <a:srgbClr val="FF0000"/>
                </a:solidFill>
              </a:rPr>
              <a:t>applied </a:t>
            </a:r>
            <a:r>
              <a:rPr lang="en-US" sz="2800" b="1" dirty="0" smtClean="0">
                <a:solidFill>
                  <a:srgbClr val="FF0000"/>
                </a:solidFill>
              </a:rPr>
              <a:t>to Uniform </a:t>
            </a:r>
            <a:r>
              <a:rPr lang="en-US" sz="2800" b="1" dirty="0">
                <a:solidFill>
                  <a:srgbClr val="FF0000"/>
                </a:solidFill>
              </a:rPr>
              <a:t>S</a:t>
            </a:r>
            <a:r>
              <a:rPr lang="en-US" sz="2800" b="1" dirty="0" smtClean="0">
                <a:solidFill>
                  <a:srgbClr val="FF0000"/>
                </a:solidFill>
              </a:rPr>
              <a:t>hear Flows</a:t>
            </a:r>
            <a:endParaRPr lang="en-US" sz="2800" b="1" dirty="0">
              <a:solidFill>
                <a:srgbClr val="FF0000"/>
              </a:solidFill>
            </a:endParaRPr>
          </a:p>
        </p:txBody>
      </p:sp>
      <p:pic>
        <p:nvPicPr>
          <p:cNvPr id="6" name="Picture 5" descr="simple"/>
          <p:cNvPicPr/>
          <p:nvPr/>
        </p:nvPicPr>
        <p:blipFill>
          <a:blip r:embed="rId3">
            <a:extLst>
              <a:ext uri="{28A0092B-C50C-407E-A947-70E740481C1C}">
                <a14:useLocalDpi xmlns:a14="http://schemas.microsoft.com/office/drawing/2010/main" val="0"/>
              </a:ext>
            </a:extLst>
          </a:blip>
          <a:srcRect/>
          <a:stretch>
            <a:fillRect/>
          </a:stretch>
        </p:blipFill>
        <p:spPr bwMode="auto">
          <a:xfrm>
            <a:off x="4396095" y="1295400"/>
            <a:ext cx="4551962" cy="3187083"/>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34143"/>
            <a:ext cx="4650377" cy="3187084"/>
          </a:xfrm>
          <a:prstGeom prst="rect">
            <a:avLst/>
          </a:prstGeom>
        </p:spPr>
      </p:pic>
      <p:sp>
        <p:nvSpPr>
          <p:cNvPr id="3" name="TextBox 2"/>
          <p:cNvSpPr txBox="1"/>
          <p:nvPr/>
        </p:nvSpPr>
        <p:spPr>
          <a:xfrm>
            <a:off x="609600" y="5029200"/>
            <a:ext cx="7772400" cy="646331"/>
          </a:xfrm>
          <a:prstGeom prst="rect">
            <a:avLst/>
          </a:prstGeom>
          <a:noFill/>
        </p:spPr>
        <p:txBody>
          <a:bodyPr wrap="square" rtlCol="0">
            <a:spAutoFit/>
          </a:bodyPr>
          <a:lstStyle/>
          <a:p>
            <a:r>
              <a:rPr lang="en-US" dirty="0" smtClean="0">
                <a:solidFill>
                  <a:srgbClr val="7030A0"/>
                </a:solidFill>
              </a:rPr>
              <a:t>There is an improvement, but </a:t>
            </a:r>
            <a:r>
              <a:rPr lang="en-US" dirty="0">
                <a:solidFill>
                  <a:srgbClr val="7030A0"/>
                </a:solidFill>
              </a:rPr>
              <a:t>at </a:t>
            </a:r>
            <a:r>
              <a:rPr lang="en-US" dirty="0" smtClean="0">
                <a:solidFill>
                  <a:srgbClr val="7030A0"/>
                </a:solidFill>
              </a:rPr>
              <a:t>the higher </a:t>
            </a:r>
            <a:r>
              <a:rPr lang="en-US" dirty="0">
                <a:solidFill>
                  <a:srgbClr val="7030A0"/>
                </a:solidFill>
              </a:rPr>
              <a:t>solid </a:t>
            </a:r>
            <a:r>
              <a:rPr lang="en-US" dirty="0" smtClean="0">
                <a:solidFill>
                  <a:srgbClr val="7030A0"/>
                </a:solidFill>
              </a:rPr>
              <a:t>fractions </a:t>
            </a:r>
            <a:r>
              <a:rPr lang="en-US" dirty="0">
                <a:solidFill>
                  <a:srgbClr val="7030A0"/>
                </a:solidFill>
              </a:rPr>
              <a:t>the flow falls into the elastic regime where particles form a “force chain” </a:t>
            </a:r>
            <a:r>
              <a:rPr lang="en-US" dirty="0" smtClean="0">
                <a:solidFill>
                  <a:srgbClr val="7030A0"/>
                </a:solidFill>
              </a:rPr>
              <a:t>network. </a:t>
            </a:r>
          </a:p>
        </p:txBody>
      </p:sp>
    </p:spTree>
    <p:extLst>
      <p:ext uri="{BB962C8B-B14F-4D97-AF65-F5344CB8AC3E}">
        <p14:creationId xmlns:p14="http://schemas.microsoft.com/office/powerpoint/2010/main" val="1861860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1409</Words>
  <Application>Microsoft Office PowerPoint</Application>
  <PresentationFormat>On-screen Show (4:3)</PresentationFormat>
  <Paragraphs>116</Paragraphs>
  <Slides>21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Modified Kinetic Theory for the Flow of Dense Particulate Mixtures and Granular Materials</vt:lpstr>
      <vt:lpstr>PowerPoint Presentation</vt:lpstr>
      <vt:lpstr>Industrial Multiphase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Fluidized Bed Simulation</vt:lpstr>
      <vt:lpstr>PowerPoint Presentation</vt:lpstr>
      <vt:lpstr>PowerPoint Presentation</vt:lpstr>
      <vt:lpstr>Conclusions</vt:lpstr>
    </vt:vector>
  </TitlesOfParts>
  <Company>Texas Christian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Modifications to the Kinetic Theory as Applied to Dense Granular Particulate Flows</dc:title>
  <dc:creator>tr_admin</dc:creator>
  <cp:lastModifiedBy>tr_admin</cp:lastModifiedBy>
  <cp:revision>47</cp:revision>
  <dcterms:created xsi:type="dcterms:W3CDTF">2017-06-18T19:58:27Z</dcterms:created>
  <dcterms:modified xsi:type="dcterms:W3CDTF">2018-08-08T04:57:58Z</dcterms:modified>
</cp:coreProperties>
</file>